
<file path=[Content_Types].xml><?xml version="1.0" encoding="utf-8"?>
<Types xmlns="http://schemas.openxmlformats.org/package/2006/content-types">
  <Override PartName="/customXml/itemProps5.xml" ContentType="application/vnd.openxmlformats-officedocument.customXmlProperties+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customXml/itemProps6.xml" ContentType="application/vnd.openxmlformats-officedocument.customXmlProperties+xml"/>
  <Override PartName="/ppt/tableStyles.xml" ContentType="application/vnd.openxmlformats-officedocument.presentationml.tableStyles+xml"/>
  <Override PartName="/ppt/notesSlides/notesSlide5.xml" ContentType="application/vnd.openxmlformats-officedocument.presentationml.notesSlide+xml"/>
  <Override PartName="/ppt/slides/slide15.xml" ContentType="application/vnd.openxmlformats-officedocument.presentationml.slide+xml"/>
  <Override PartName="/customXml/itemProps2.xml" ContentType="application/vnd.openxmlformats-officedocument.customXmlProperties+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customXml/itemProps7.xml" ContentType="application/vnd.openxmlformats-officedocument.customXmlProperties+xml"/>
  <Override PartName="/ppt/notesSlides/notesSlide6.xml" ContentType="application/vnd.openxmlformats-officedocument.presentationml.notesSlide+xml"/>
  <Override PartName="/customXml/itemProps3.xml" ContentType="application/vnd.openxmlformats-officedocument.customXmlProperties+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customXml/itemProps8.xml" ContentType="application/vnd.openxmlformats-officedocument.customXmlProperties+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customXml/itemProps9.xml" ContentType="application/vnd.openxmlformats-officedocument.customXmlProperties+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60" r:id="rId10"/>
  </p:sldMasterIdLst>
  <p:notesMasterIdLst>
    <p:notesMasterId r:id="rId26"/>
  </p:notesMasterIdLst>
  <p:handoutMasterIdLst>
    <p:handoutMasterId r:id="rId27"/>
  </p:handoutMasterIdLst>
  <p:sldIdLst>
    <p:sldId id="265" r:id="rId11"/>
    <p:sldId id="276" r:id="rId12"/>
    <p:sldId id="275" r:id="rId13"/>
    <p:sldId id="298" r:id="rId14"/>
    <p:sldId id="291" r:id="rId15"/>
    <p:sldId id="270" r:id="rId16"/>
    <p:sldId id="292" r:id="rId17"/>
    <p:sldId id="293" r:id="rId18"/>
    <p:sldId id="290" r:id="rId19"/>
    <p:sldId id="295" r:id="rId20"/>
    <p:sldId id="294" r:id="rId21"/>
    <p:sldId id="277" r:id="rId22"/>
    <p:sldId id="273" r:id="rId23"/>
    <p:sldId id="296" r:id="rId24"/>
    <p:sldId id="297"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p14="http://schemas.microsoft.com/office/powerpoint/2010/main" xmlns:p="http://schemas.openxmlformats.org/presentationml/2006/main" xmlns:r="http://schemas.openxmlformats.org/officeDocument/2006/relationships" xmlns:a="http://schemas.openxmlformats.org/drawingml/2006/main">
          <a:srgbClr val="FF0000"/>
        </p14:laserClr>
      </p:ext>
      <p:ext uri="{2FDB2607-1784-4EEB-B798-7EB5836EED8A}">
        <p14:showMediaCtrls xmlns="" xmlns:p14="http://schemas.microsoft.com/office/powerpoint/2010/main" xmlns:p="http://schemas.openxmlformats.org/presentationml/2006/main" xmlns:r="http://schemas.openxmlformats.org/officeDocument/2006/relationships" xmlns:a="http://schemas.openxmlformats.org/drawingml/2006/main" val="1"/>
      </p:ext>
    </p:extLst>
  </p:showPr>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730" autoAdjust="0"/>
    <p:restoredTop sz="91243" autoAdjust="0"/>
  </p:normalViewPr>
  <p:slideViewPr>
    <p:cSldViewPr>
      <p:cViewPr>
        <p:scale>
          <a:sx n="120" d="100"/>
          <a:sy n="120" d="100"/>
        </p:scale>
        <p:origin x="-1352" y="-304"/>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customXml" Target="../customXml/item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Master" Target="slideMasters/slide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customXml" Target="../customXml/item6.xml"/><Relationship Id="rId7" Type="http://schemas.openxmlformats.org/officeDocument/2006/relationships/customXml" Target="../customXml/item7.xml"/><Relationship Id="rId8" Type="http://schemas.openxmlformats.org/officeDocument/2006/relationships/customXml" Target="../customXml/item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A2B20F7A-A163-4B19-9FE3-A1A2E2F84876}" type="datetimeFigureOut">
              <a:rPr lang="en-CA" smtClean="0"/>
              <a:pPr/>
              <a:t>6/13/14</a:t>
            </a:fld>
            <a:endParaRPr lang="en-CA"/>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0BC2AC50-D319-4299-832D-A26D4488DDB4}"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65" cy="46481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7827" y="0"/>
            <a:ext cx="3043665" cy="464814"/>
          </a:xfrm>
          <a:prstGeom prst="rect">
            <a:avLst/>
          </a:prstGeom>
        </p:spPr>
        <p:txBody>
          <a:bodyPr vert="horz" lIns="92446" tIns="46223" rIns="92446" bIns="46223" rtlCol="0"/>
          <a:lstStyle>
            <a:lvl1pPr algn="r">
              <a:defRPr sz="1200"/>
            </a:lvl1pPr>
          </a:lstStyle>
          <a:p>
            <a:fld id="{2527DB77-E861-D34B-B4B3-517196AAB348}" type="datetimeFigureOut">
              <a:rPr lang="en-US" smtClean="0"/>
              <a:pPr/>
              <a:t>6/13/14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2633" y="4422144"/>
            <a:ext cx="5617837" cy="4188133"/>
          </a:xfrm>
          <a:prstGeom prst="rect">
            <a:avLst/>
          </a:prstGeom>
        </p:spPr>
        <p:txBody>
          <a:bodyPr vert="horz" lIns="92446" tIns="46223" rIns="92446" bIns="46223"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42684"/>
            <a:ext cx="3043665" cy="46481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7827" y="8842684"/>
            <a:ext cx="3043665" cy="464814"/>
          </a:xfrm>
          <a:prstGeom prst="rect">
            <a:avLst/>
          </a:prstGeom>
        </p:spPr>
        <p:txBody>
          <a:bodyPr vert="horz" lIns="92446" tIns="46223" rIns="92446" bIns="46223" rtlCol="0" anchor="b"/>
          <a:lstStyle>
            <a:lvl1pPr algn="r">
              <a:defRPr sz="1200"/>
            </a:lvl1pPr>
          </a:lstStyle>
          <a:p>
            <a:fld id="{E09FAE4F-3D55-4F47-BD3B-237C7E16BC18}" type="slidenum">
              <a:rPr lang="en-US" smtClean="0"/>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2347013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key</a:t>
            </a:r>
            <a:r>
              <a:rPr lang="en-US" baseline="0" dirty="0" smtClean="0"/>
              <a:t> principles have not yet been vetted through Albertans. This is a reflection of what we’ve heard, including input from the HR Advocacy Committee</a:t>
            </a:r>
            <a:endParaRPr lang="en-CA" dirty="0"/>
          </a:p>
        </p:txBody>
      </p:sp>
      <p:sp>
        <p:nvSpPr>
          <p:cNvPr id="4" name="Slide Number Placeholder 3"/>
          <p:cNvSpPr>
            <a:spLocks noGrp="1"/>
          </p:cNvSpPr>
          <p:nvPr>
            <p:ph type="sldNum" sz="quarter" idx="10"/>
          </p:nvPr>
        </p:nvSpPr>
        <p:spPr/>
        <p:txBody>
          <a:bodyPr/>
          <a:lstStyle/>
          <a:p>
            <a:pPr>
              <a:defRPr/>
            </a:pPr>
            <a:fld id="{87BB3146-7121-48A5-A6A7-8E96E2B2274B}" type="slidenum">
              <a:rPr lang="en-US" smtClean="0"/>
              <a:pPr>
                <a:defRPr/>
              </a:pPr>
              <a:t>12</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740755140"/>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org chart</a:t>
            </a:r>
            <a:r>
              <a:rPr lang="en-US" baseline="0" dirty="0" smtClean="0"/>
              <a:t> with contingencies</a:t>
            </a:r>
          </a:p>
          <a:p>
            <a:endParaRPr lang="en-CA" dirty="0"/>
          </a:p>
        </p:txBody>
      </p:sp>
      <p:sp>
        <p:nvSpPr>
          <p:cNvPr id="4" name="Slide Number Placeholder 3"/>
          <p:cNvSpPr>
            <a:spLocks noGrp="1"/>
          </p:cNvSpPr>
          <p:nvPr>
            <p:ph type="sldNum" sz="quarter" idx="10"/>
          </p:nvPr>
        </p:nvSpPr>
        <p:spPr/>
        <p:txBody>
          <a:bodyPr/>
          <a:lstStyle/>
          <a:p>
            <a:pPr>
              <a:defRPr/>
            </a:pPr>
            <a:fld id="{87BB3146-7121-48A5-A6A7-8E96E2B2274B}" type="slidenum">
              <a:rPr lang="en-US" smtClean="0"/>
              <a:pPr>
                <a:defRPr/>
              </a:pPr>
              <a:t>14</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697281962"/>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87BB3146-7121-48A5-A6A7-8E96E2B2274B}" type="slidenum">
              <a:rPr lang="en-US" smtClean="0"/>
              <a:pPr>
                <a:defRPr/>
              </a:pPr>
              <a:t>3</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32551389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High River 44% applications and 48% funds</a:t>
            </a:r>
          </a:p>
          <a:p>
            <a:r>
              <a:rPr lang="en-US" dirty="0" smtClean="0"/>
              <a:t> </a:t>
            </a:r>
            <a:r>
              <a:rPr lang="en-US" dirty="0"/>
              <a:t>Other Alberta Communities 56% apps and 52%Funds</a:t>
            </a:r>
            <a:r>
              <a:rPr lang="en-US" dirty="0" smtClean="0"/>
              <a:t> </a:t>
            </a:r>
            <a:endParaRPr lang="en-CA" dirty="0"/>
          </a:p>
        </p:txBody>
      </p:sp>
      <p:sp>
        <p:nvSpPr>
          <p:cNvPr id="4" name="Slide Number Placeholder 3"/>
          <p:cNvSpPr>
            <a:spLocks noGrp="1"/>
          </p:cNvSpPr>
          <p:nvPr>
            <p:ph type="sldNum" sz="quarter" idx="10"/>
          </p:nvPr>
        </p:nvSpPr>
        <p:spPr/>
        <p:txBody>
          <a:bodyPr/>
          <a:lstStyle/>
          <a:p>
            <a:pPr>
              <a:defRPr/>
            </a:pPr>
            <a:fld id="{87BB3146-7121-48A5-A6A7-8E96E2B2274B}" type="slidenum">
              <a:rPr lang="en-US" smtClean="0"/>
              <a:pPr>
                <a:defRPr/>
              </a:pPr>
              <a:t>4</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325513891"/>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E09FAE4F-3D55-4F47-BD3B-237C7E16BC1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65400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55016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308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430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771149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05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1976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29038"/>
            <a:ext cx="4038600" cy="1976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75845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0007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22643287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14521830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44397422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8708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91239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78034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32263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35" name="Picture 11" descr="Bottom-bar"/>
          <p:cNvPicPr>
            <a:picLocks noChangeAspect="1" noChangeArrowheads="1"/>
          </p:cNvPicPr>
          <p:nvPr/>
        </p:nvPicPr>
        <p:blipFill>
          <a:blip r:embed="rId14" cstate="print"/>
          <a:srcRect/>
          <a:stretch>
            <a:fillRect/>
          </a:stretch>
        </p:blipFill>
        <p:spPr bwMode="auto">
          <a:xfrm>
            <a:off x="-1588" y="5942013"/>
            <a:ext cx="9144001" cy="914400"/>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10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8" descr="GoA Blue C Stacked Reverse"/>
          <p:cNvPicPr>
            <a:picLocks noChangeAspect="1" noChangeArrowheads="1"/>
          </p:cNvPicPr>
          <p:nvPr/>
        </p:nvPicPr>
        <p:blipFill>
          <a:blip r:embed="rId15" cstate="print"/>
          <a:srcRect/>
          <a:stretch>
            <a:fillRect/>
          </a:stretch>
        </p:blipFill>
        <p:spPr bwMode="auto">
          <a:xfrm>
            <a:off x="7380288" y="6165850"/>
            <a:ext cx="1519237" cy="512763"/>
          </a:xfrm>
          <a:prstGeom prst="rect">
            <a:avLst/>
          </a:prstGeom>
          <a:noFill/>
          <a:ln w="9525">
            <a:noFill/>
            <a:miter lim="800000"/>
            <a:headEnd/>
            <a:tailEnd/>
          </a:ln>
        </p:spPr>
      </p:pic>
      <p:sp>
        <p:nvSpPr>
          <p:cNvPr id="1037" name="Line 13"/>
          <p:cNvSpPr>
            <a:spLocks noChangeShapeType="1"/>
          </p:cNvSpPr>
          <p:nvPr/>
        </p:nvSpPr>
        <p:spPr bwMode="auto">
          <a:xfrm>
            <a:off x="539750" y="1398588"/>
            <a:ext cx="8064500" cy="0"/>
          </a:xfrm>
          <a:prstGeom prst="line">
            <a:avLst/>
          </a:prstGeom>
          <a:noFill/>
          <a:ln w="19050">
            <a:solidFill>
              <a:srgbClr val="005072"/>
            </a:solidFill>
            <a:round/>
            <a:headEnd/>
            <a:tailEnd/>
          </a:ln>
          <a:effectLst/>
        </p:spPr>
        <p:txBody>
          <a:bodyPr/>
          <a:lstStyle/>
          <a:p>
            <a:pPr fontAlgn="base">
              <a:spcBef>
                <a:spcPct val="0"/>
              </a:spcBef>
              <a:spcAft>
                <a:spcPct val="0"/>
              </a:spcAft>
            </a:pPr>
            <a:endParaRPr lang="en-US" b="1">
              <a:solidFill>
                <a:srgbClr val="000000"/>
              </a:solidFill>
            </a:endParaRPr>
          </a:p>
        </p:txBody>
      </p:sp>
      <p:pic>
        <p:nvPicPr>
          <p:cNvPr id="1039" name="Picture 15" descr="AB Logo orange RGB_reverse - no tagline"/>
          <p:cNvPicPr>
            <a:picLocks noChangeAspect="1" noChangeArrowheads="1"/>
          </p:cNvPicPr>
          <p:nvPr/>
        </p:nvPicPr>
        <p:blipFill>
          <a:blip r:embed="rId16" cstate="print"/>
          <a:srcRect/>
          <a:stretch>
            <a:fillRect/>
          </a:stretch>
        </p:blipFill>
        <p:spPr bwMode="auto">
          <a:xfrm>
            <a:off x="180975" y="6096000"/>
            <a:ext cx="1690688" cy="476250"/>
          </a:xfrm>
          <a:prstGeom prst="rect">
            <a:avLst/>
          </a:prstGeom>
          <a:noFill/>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456904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spcBef>
          <a:spcPct val="0"/>
        </a:spcBef>
        <a:spcAft>
          <a:spcPct val="0"/>
        </a:spcAft>
        <a:defRPr sz="3200" b="1">
          <a:solidFill>
            <a:srgbClr val="005072"/>
          </a:solidFill>
          <a:latin typeface="+mj-lt"/>
          <a:ea typeface="+mj-ea"/>
          <a:cs typeface="+mj-cs"/>
        </a:defRPr>
      </a:lvl1pPr>
      <a:lvl2pPr algn="l" rtl="0" fontAlgn="base">
        <a:spcBef>
          <a:spcPct val="0"/>
        </a:spcBef>
        <a:spcAft>
          <a:spcPct val="0"/>
        </a:spcAft>
        <a:defRPr sz="3200" b="1">
          <a:solidFill>
            <a:srgbClr val="005072"/>
          </a:solidFill>
          <a:latin typeface="Arial" charset="0"/>
        </a:defRPr>
      </a:lvl2pPr>
      <a:lvl3pPr algn="l" rtl="0" fontAlgn="base">
        <a:spcBef>
          <a:spcPct val="0"/>
        </a:spcBef>
        <a:spcAft>
          <a:spcPct val="0"/>
        </a:spcAft>
        <a:defRPr sz="3200" b="1">
          <a:solidFill>
            <a:srgbClr val="005072"/>
          </a:solidFill>
          <a:latin typeface="Arial" charset="0"/>
        </a:defRPr>
      </a:lvl3pPr>
      <a:lvl4pPr algn="l" rtl="0" fontAlgn="base">
        <a:spcBef>
          <a:spcPct val="0"/>
        </a:spcBef>
        <a:spcAft>
          <a:spcPct val="0"/>
        </a:spcAft>
        <a:defRPr sz="3200" b="1">
          <a:solidFill>
            <a:srgbClr val="005072"/>
          </a:solidFill>
          <a:latin typeface="Arial" charset="0"/>
        </a:defRPr>
      </a:lvl4pPr>
      <a:lvl5pPr algn="l" rtl="0" fontAlgn="base">
        <a:spcBef>
          <a:spcPct val="0"/>
        </a:spcBef>
        <a:spcAft>
          <a:spcPct val="0"/>
        </a:spcAft>
        <a:defRPr sz="3200" b="1">
          <a:solidFill>
            <a:srgbClr val="005072"/>
          </a:solidFill>
          <a:latin typeface="Arial" charset="0"/>
        </a:defRPr>
      </a:lvl5pPr>
      <a:lvl6pPr marL="457200" algn="l" rtl="0" fontAlgn="base">
        <a:spcBef>
          <a:spcPct val="0"/>
        </a:spcBef>
        <a:spcAft>
          <a:spcPct val="0"/>
        </a:spcAft>
        <a:defRPr sz="3200" b="1">
          <a:solidFill>
            <a:srgbClr val="005072"/>
          </a:solidFill>
          <a:latin typeface="Arial" charset="0"/>
        </a:defRPr>
      </a:lvl6pPr>
      <a:lvl7pPr marL="914400" algn="l" rtl="0" fontAlgn="base">
        <a:spcBef>
          <a:spcPct val="0"/>
        </a:spcBef>
        <a:spcAft>
          <a:spcPct val="0"/>
        </a:spcAft>
        <a:defRPr sz="3200" b="1">
          <a:solidFill>
            <a:srgbClr val="005072"/>
          </a:solidFill>
          <a:latin typeface="Arial" charset="0"/>
        </a:defRPr>
      </a:lvl7pPr>
      <a:lvl8pPr marL="1371600" algn="l" rtl="0" fontAlgn="base">
        <a:spcBef>
          <a:spcPct val="0"/>
        </a:spcBef>
        <a:spcAft>
          <a:spcPct val="0"/>
        </a:spcAft>
        <a:defRPr sz="3200" b="1">
          <a:solidFill>
            <a:srgbClr val="005072"/>
          </a:solidFill>
          <a:latin typeface="Arial" charset="0"/>
        </a:defRPr>
      </a:lvl8pPr>
      <a:lvl9pPr marL="1828800" algn="l" rtl="0" fontAlgn="base">
        <a:spcBef>
          <a:spcPct val="0"/>
        </a:spcBef>
        <a:spcAft>
          <a:spcPct val="0"/>
        </a:spcAft>
        <a:defRPr sz="3200" b="1">
          <a:solidFill>
            <a:srgbClr val="005072"/>
          </a:solidFill>
          <a:latin typeface="Arial" charset="0"/>
        </a:defRPr>
      </a:lvl9pPr>
    </p:titleStyle>
    <p:bodyStyle>
      <a:lvl1pPr marL="231775" indent="-231775" algn="l" rtl="0" fontAlgn="base">
        <a:spcBef>
          <a:spcPct val="20000"/>
        </a:spcBef>
        <a:spcAft>
          <a:spcPct val="0"/>
        </a:spcAft>
        <a:buChar char="•"/>
        <a:defRPr sz="2000">
          <a:solidFill>
            <a:srgbClr val="005072"/>
          </a:solidFill>
          <a:latin typeface="+mn-lt"/>
          <a:ea typeface="+mn-ea"/>
          <a:cs typeface="+mn-cs"/>
        </a:defRPr>
      </a:lvl1pPr>
      <a:lvl2pPr marL="566738" indent="-219075" algn="l" rtl="0" fontAlgn="base">
        <a:spcBef>
          <a:spcPct val="20000"/>
        </a:spcBef>
        <a:spcAft>
          <a:spcPct val="0"/>
        </a:spcAft>
        <a:buChar char="–"/>
        <a:defRPr>
          <a:solidFill>
            <a:srgbClr val="00AAD2"/>
          </a:solidFill>
          <a:latin typeface="+mn-lt"/>
        </a:defRPr>
      </a:lvl2pPr>
      <a:lvl3pPr marL="914400" indent="-231775" algn="l" rtl="0" fontAlgn="base">
        <a:spcBef>
          <a:spcPct val="20000"/>
        </a:spcBef>
        <a:spcAft>
          <a:spcPct val="0"/>
        </a:spcAft>
        <a:buChar char="•"/>
        <a:defRPr>
          <a:solidFill>
            <a:srgbClr val="00AAD2"/>
          </a:solidFill>
          <a:latin typeface="+mn-lt"/>
        </a:defRPr>
      </a:lvl3pPr>
      <a:lvl4pPr marL="1262063" indent="-231775" algn="l" rtl="0" fontAlgn="base">
        <a:spcBef>
          <a:spcPct val="20000"/>
        </a:spcBef>
        <a:spcAft>
          <a:spcPct val="0"/>
        </a:spcAft>
        <a:buChar char="–"/>
        <a:defRPr>
          <a:solidFill>
            <a:srgbClr val="00AAD2"/>
          </a:solidFill>
          <a:latin typeface="+mn-lt"/>
        </a:defRPr>
      </a:lvl4pPr>
      <a:lvl5pPr marL="2057400" indent="-228600" algn="l" rtl="0" fontAlgn="base">
        <a:spcBef>
          <a:spcPct val="20000"/>
        </a:spcBef>
        <a:spcAft>
          <a:spcPct val="0"/>
        </a:spcAft>
        <a:buChar char="»"/>
        <a:defRPr>
          <a:solidFill>
            <a:srgbClr val="00AAD2"/>
          </a:solidFill>
          <a:latin typeface="+mn-lt"/>
        </a:defRPr>
      </a:lvl5pPr>
      <a:lvl6pPr marL="2514600" indent="-228600" algn="l" rtl="0" fontAlgn="base">
        <a:spcBef>
          <a:spcPct val="20000"/>
        </a:spcBef>
        <a:spcAft>
          <a:spcPct val="0"/>
        </a:spcAft>
        <a:buChar char="»"/>
        <a:defRPr>
          <a:solidFill>
            <a:srgbClr val="00AAD2"/>
          </a:solidFill>
          <a:latin typeface="+mn-lt"/>
        </a:defRPr>
      </a:lvl6pPr>
      <a:lvl7pPr marL="2971800" indent="-228600" algn="l" rtl="0" fontAlgn="base">
        <a:spcBef>
          <a:spcPct val="20000"/>
        </a:spcBef>
        <a:spcAft>
          <a:spcPct val="0"/>
        </a:spcAft>
        <a:buChar char="»"/>
        <a:defRPr>
          <a:solidFill>
            <a:srgbClr val="00AAD2"/>
          </a:solidFill>
          <a:latin typeface="+mn-lt"/>
        </a:defRPr>
      </a:lvl7pPr>
      <a:lvl8pPr marL="3429000" indent="-228600" algn="l" rtl="0" fontAlgn="base">
        <a:spcBef>
          <a:spcPct val="20000"/>
        </a:spcBef>
        <a:spcAft>
          <a:spcPct val="0"/>
        </a:spcAft>
        <a:buChar char="»"/>
        <a:defRPr>
          <a:solidFill>
            <a:srgbClr val="00AAD2"/>
          </a:solidFill>
          <a:latin typeface="+mn-lt"/>
        </a:defRPr>
      </a:lvl8pPr>
      <a:lvl9pPr marL="3886200" indent="-228600" algn="l" rtl="0" fontAlgn="base">
        <a:spcBef>
          <a:spcPct val="20000"/>
        </a:spcBef>
        <a:spcAft>
          <a:spcPct val="0"/>
        </a:spcAft>
        <a:buChar char="»"/>
        <a:defRPr>
          <a:solidFill>
            <a:srgbClr val="00AAD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7.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46" name="Picture 10" descr="Simplified-Blue-title-page_Quality80"/>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9939" name="Rectangle 3"/>
          <p:cNvSpPr>
            <a:spLocks noGrp="1" noChangeArrowheads="1"/>
          </p:cNvSpPr>
          <p:nvPr>
            <p:ph type="ctrTitle"/>
          </p:nvPr>
        </p:nvSpPr>
        <p:spPr>
          <a:xfrm>
            <a:off x="468312" y="1828800"/>
            <a:ext cx="8207375" cy="1268542"/>
          </a:xfrm>
        </p:spPr>
        <p:txBody>
          <a:bodyPr/>
          <a:lstStyle/>
          <a:p>
            <a:pPr marL="0" marR="0" algn="ctr">
              <a:lnSpc>
                <a:spcPct val="115000"/>
              </a:lnSpc>
              <a:spcBef>
                <a:spcPts val="0"/>
              </a:spcBef>
              <a:spcAft>
                <a:spcPts val="1000"/>
              </a:spcAft>
            </a:pPr>
            <a:r>
              <a:rPr lang="en-US" sz="3600" dirty="0" smtClean="0">
                <a:solidFill>
                  <a:schemeClr val="bg1"/>
                </a:solidFill>
              </a:rPr>
              <a:t>Disaster Recovery Program</a:t>
            </a:r>
            <a:br>
              <a:rPr lang="en-US" sz="3600" dirty="0" smtClean="0">
                <a:solidFill>
                  <a:schemeClr val="bg1"/>
                </a:solidFill>
              </a:rPr>
            </a:br>
            <a:r>
              <a:rPr lang="en-US" sz="3600" dirty="0" smtClean="0">
                <a:solidFill>
                  <a:schemeClr val="bg1"/>
                </a:solidFill>
              </a:rPr>
              <a:t> Update</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rPr>
              <a:t>Calgary</a:t>
            </a:r>
            <a:br>
              <a:rPr lang="en-US" sz="3600" dirty="0" smtClean="0">
                <a:solidFill>
                  <a:schemeClr val="bg1"/>
                </a:solidFill>
              </a:rPr>
            </a:br>
            <a:r>
              <a:rPr lang="en-US" sz="3600" dirty="0">
                <a:solidFill>
                  <a:schemeClr val="bg1"/>
                </a:solidFill>
              </a:rPr>
              <a:t/>
            </a:r>
            <a:br>
              <a:rPr lang="en-US" sz="3600" dirty="0">
                <a:solidFill>
                  <a:schemeClr val="bg1"/>
                </a:solidFill>
              </a:rPr>
            </a:br>
            <a:endParaRPr lang="en-US" sz="3600" dirty="0">
              <a:solidFill>
                <a:schemeClr val="bg1"/>
              </a:solidFill>
            </a:endParaRPr>
          </a:p>
        </p:txBody>
      </p:sp>
      <p:pic>
        <p:nvPicPr>
          <p:cNvPr id="39941" name="Picture 5" descr="GoA Blue C Stacked Reverse"/>
          <p:cNvPicPr>
            <a:picLocks noChangeAspect="1" noChangeArrowheads="1"/>
          </p:cNvPicPr>
          <p:nvPr/>
        </p:nvPicPr>
        <p:blipFill>
          <a:blip r:embed="rId4" cstate="print"/>
          <a:srcRect/>
          <a:stretch>
            <a:fillRect/>
          </a:stretch>
        </p:blipFill>
        <p:spPr bwMode="auto">
          <a:xfrm>
            <a:off x="7164388" y="6021388"/>
            <a:ext cx="1728787" cy="582612"/>
          </a:xfrm>
          <a:prstGeom prst="rect">
            <a:avLst/>
          </a:prstGeom>
          <a:noFill/>
        </p:spPr>
      </p:pic>
      <p:pic>
        <p:nvPicPr>
          <p:cNvPr id="39953" name="Picture 17" descr="AB Logo orange RGB_reverse - no tagline"/>
          <p:cNvPicPr>
            <a:picLocks noChangeAspect="1" noChangeArrowheads="1"/>
          </p:cNvPicPr>
          <p:nvPr/>
        </p:nvPicPr>
        <p:blipFill>
          <a:blip r:embed="rId5" cstate="print"/>
          <a:srcRect/>
          <a:stretch>
            <a:fillRect/>
          </a:stretch>
        </p:blipFill>
        <p:spPr bwMode="auto">
          <a:xfrm>
            <a:off x="211138" y="193675"/>
            <a:ext cx="2278062" cy="639763"/>
          </a:xfrm>
          <a:prstGeom prst="rect">
            <a:avLst/>
          </a:prstGeom>
          <a:noFill/>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7403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solidFill>
                  <a:srgbClr val="0070C0"/>
                </a:solidFill>
              </a:rPr>
              <a:t>More to be done…</a:t>
            </a:r>
            <a:endParaRPr lang="en-CA" dirty="0">
              <a:solidFill>
                <a:srgbClr val="0070C0"/>
              </a:solidFill>
            </a:endParaRPr>
          </a:p>
        </p:txBody>
      </p:sp>
      <p:sp>
        <p:nvSpPr>
          <p:cNvPr id="3" name="Rectangle 2"/>
          <p:cNvSpPr/>
          <p:nvPr/>
        </p:nvSpPr>
        <p:spPr>
          <a:xfrm>
            <a:off x="381000" y="1600200"/>
            <a:ext cx="8534400" cy="3416320"/>
          </a:xfrm>
          <a:prstGeom prst="rect">
            <a:avLst/>
          </a:prstGeom>
        </p:spPr>
        <p:txBody>
          <a:bodyPr wrap="square">
            <a:spAutoFit/>
          </a:bodyPr>
          <a:lstStyle/>
          <a:p>
            <a:endParaRPr lang="en-US" dirty="0"/>
          </a:p>
          <a:p>
            <a:pPr marL="285750" indent="-285750">
              <a:buFont typeface="Arial"/>
              <a:buChar char="•"/>
            </a:pPr>
            <a:r>
              <a:rPr lang="en-US" dirty="0" smtClean="0"/>
              <a:t>Continuous process improvements and training to improve the quality and timeliness of service:</a:t>
            </a:r>
          </a:p>
          <a:p>
            <a:pPr marL="800100" lvl="1" indent="-342900">
              <a:buFont typeface="+mj-lt"/>
              <a:buAutoNum type="arabicPeriod"/>
            </a:pPr>
            <a:r>
              <a:rPr lang="en-US" dirty="0" smtClean="0"/>
              <a:t>Empathy;</a:t>
            </a:r>
          </a:p>
          <a:p>
            <a:pPr marL="800100" lvl="1" indent="-342900">
              <a:buFont typeface="+mj-lt"/>
              <a:buAutoNum type="arabicPeriod"/>
            </a:pPr>
            <a:r>
              <a:rPr lang="en-US" dirty="0" smtClean="0"/>
              <a:t>Knowledge; and, </a:t>
            </a:r>
          </a:p>
          <a:p>
            <a:pPr marL="800100" lvl="1" indent="-342900">
              <a:buFont typeface="+mj-lt"/>
              <a:buAutoNum type="arabicPeriod"/>
            </a:pPr>
            <a:r>
              <a:rPr lang="en-US" dirty="0" smtClean="0"/>
              <a:t>Action. </a:t>
            </a:r>
          </a:p>
          <a:p>
            <a:pPr marL="742950" lvl="1" indent="-285750">
              <a:buFont typeface="Arial"/>
              <a:buChar char="•"/>
            </a:pPr>
            <a:endParaRPr lang="en-US" dirty="0"/>
          </a:p>
          <a:p>
            <a:pPr marL="285750" indent="-285750">
              <a:buFont typeface="Arial"/>
              <a:buChar char="•"/>
            </a:pPr>
            <a:r>
              <a:rPr lang="en-US" dirty="0" smtClean="0"/>
              <a:t>Once files have been completed staff and contracted resources will be redeployed to review files to confirm that the formal policy and any subsequent changes have been applied. There is value for this effort -</a:t>
            </a:r>
          </a:p>
          <a:p>
            <a:pPr marL="742950" lvl="1" indent="-285750">
              <a:buFont typeface="Arial"/>
              <a:buChar char="•"/>
            </a:pPr>
            <a:r>
              <a:rPr lang="en-US" dirty="0" smtClean="0"/>
              <a:t>Fairness to applicants.</a:t>
            </a:r>
          </a:p>
          <a:p>
            <a:pPr marL="742950" lvl="1" indent="-285750">
              <a:buFont typeface="Arial"/>
              <a:buChar char="•"/>
            </a:pPr>
            <a:r>
              <a:rPr lang="en-US" dirty="0" smtClean="0"/>
              <a:t>Quality assurance for Federal and Provincial Taxpayers.</a:t>
            </a:r>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640495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46" name="Picture 10" descr="Simplified-Blue-title-page_Quality80"/>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9939" name="Rectangle 3"/>
          <p:cNvSpPr>
            <a:spLocks noGrp="1" noChangeArrowheads="1"/>
          </p:cNvSpPr>
          <p:nvPr>
            <p:ph type="ctrTitle"/>
          </p:nvPr>
        </p:nvSpPr>
        <p:spPr>
          <a:xfrm>
            <a:off x="468312" y="1828800"/>
            <a:ext cx="8207375" cy="1268542"/>
          </a:xfrm>
        </p:spPr>
        <p:txBody>
          <a:bodyPr/>
          <a:lstStyle/>
          <a:p>
            <a:pPr algn="ctr">
              <a:lnSpc>
                <a:spcPct val="115000"/>
              </a:lnSpc>
              <a:spcBef>
                <a:spcPts val="0"/>
              </a:spcBef>
              <a:spcAft>
                <a:spcPts val="1000"/>
              </a:spcAft>
            </a:pPr>
            <a:r>
              <a:rPr lang="en-US" sz="3600" dirty="0">
                <a:solidFill>
                  <a:schemeClr val="bg1"/>
                </a:solidFill>
                <a:latin typeface="Arial" charset="0"/>
                <a:cs typeface="Arial" charset="0"/>
              </a:rPr>
              <a:t>Establishing a Disaster Recovery Program in </a:t>
            </a:r>
            <a:r>
              <a:rPr lang="en-US" sz="3600" dirty="0" smtClean="0">
                <a:solidFill>
                  <a:schemeClr val="bg1"/>
                </a:solidFill>
                <a:latin typeface="Arial" charset="0"/>
                <a:cs typeface="Arial" charset="0"/>
              </a:rPr>
              <a:t>2014 and Developing a Better Program for Future Events</a:t>
            </a:r>
            <a:endParaRPr lang="en-US" sz="3600" dirty="0">
              <a:solidFill>
                <a:schemeClr val="bg1"/>
              </a:solidFill>
            </a:endParaRPr>
          </a:p>
        </p:txBody>
      </p:sp>
      <p:pic>
        <p:nvPicPr>
          <p:cNvPr id="39941" name="Picture 5" descr="GoA Blue C Stacked Reverse"/>
          <p:cNvPicPr>
            <a:picLocks noChangeAspect="1" noChangeArrowheads="1"/>
          </p:cNvPicPr>
          <p:nvPr/>
        </p:nvPicPr>
        <p:blipFill>
          <a:blip r:embed="rId4" cstate="print"/>
          <a:srcRect/>
          <a:stretch>
            <a:fillRect/>
          </a:stretch>
        </p:blipFill>
        <p:spPr bwMode="auto">
          <a:xfrm>
            <a:off x="7164388" y="6021388"/>
            <a:ext cx="1728787" cy="582612"/>
          </a:xfrm>
          <a:prstGeom prst="rect">
            <a:avLst/>
          </a:prstGeom>
          <a:noFill/>
        </p:spPr>
      </p:pic>
      <p:pic>
        <p:nvPicPr>
          <p:cNvPr id="39953" name="Picture 17" descr="AB Logo orange RGB_reverse - no tagline"/>
          <p:cNvPicPr>
            <a:picLocks noChangeAspect="1" noChangeArrowheads="1"/>
          </p:cNvPicPr>
          <p:nvPr/>
        </p:nvPicPr>
        <p:blipFill>
          <a:blip r:embed="rId5" cstate="print"/>
          <a:srcRect/>
          <a:stretch>
            <a:fillRect/>
          </a:stretch>
        </p:blipFill>
        <p:spPr bwMode="auto">
          <a:xfrm>
            <a:off x="211138" y="193675"/>
            <a:ext cx="2278062" cy="639763"/>
          </a:xfrm>
          <a:prstGeom prst="rect">
            <a:avLst/>
          </a:prstGeom>
          <a:noFill/>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200123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3"/>
          <p:cNvSpPr>
            <a:spLocks noGrp="1"/>
          </p:cNvSpPr>
          <p:nvPr>
            <p:ph type="title"/>
          </p:nvPr>
        </p:nvSpPr>
        <p:spPr>
          <a:xfrm>
            <a:off x="1219200" y="304800"/>
            <a:ext cx="7239000" cy="1143000"/>
          </a:xfrm>
        </p:spPr>
        <p:txBody>
          <a:bodyPr>
            <a:normAutofit fontScale="90000"/>
          </a:bodyPr>
          <a:lstStyle/>
          <a:p>
            <a:pPr eaLnBrk="1" hangingPunct="1"/>
            <a:r>
              <a:rPr lang="en-US" dirty="0">
                <a:latin typeface="Arial" charset="0"/>
                <a:cs typeface="Arial" charset="0"/>
              </a:rPr>
              <a:t>Key </a:t>
            </a:r>
            <a:r>
              <a:rPr lang="en-US" dirty="0" smtClean="0">
                <a:latin typeface="Arial" charset="0"/>
                <a:cs typeface="Arial" charset="0"/>
              </a:rPr>
              <a:t>Principles and Goals: 2014 </a:t>
            </a:r>
            <a:r>
              <a:rPr lang="en-US" dirty="0">
                <a:latin typeface="Arial" charset="0"/>
                <a:cs typeface="Arial" charset="0"/>
              </a:rPr>
              <a:t>Administration</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endParaRPr lang="en-US" b="0" dirty="0" smtClean="0">
              <a:latin typeface="Arial" charset="0"/>
              <a:cs typeface="Arial" charset="0"/>
            </a:endParaRPr>
          </a:p>
        </p:txBody>
      </p:sp>
      <p:sp>
        <p:nvSpPr>
          <p:cNvPr id="4" name="Slide Number Placeholder 3"/>
          <p:cNvSpPr>
            <a:spLocks noGrp="1"/>
          </p:cNvSpPr>
          <p:nvPr>
            <p:ph type="sldNum" sz="quarter" idx="4294967295"/>
          </p:nvPr>
        </p:nvSpPr>
        <p:spPr>
          <a:xfrm>
            <a:off x="7848600" y="6356350"/>
            <a:ext cx="1066800" cy="365125"/>
          </a:xfrm>
          <a:prstGeom prst="rect">
            <a:avLst/>
          </a:prstGeom>
        </p:spPr>
        <p:txBody>
          <a:bodyPr/>
          <a:lstStyle/>
          <a:p>
            <a:pPr>
              <a:defRPr/>
            </a:pPr>
            <a:fld id="{481BFD39-A308-48CD-BC6B-CED612D27685}" type="slidenum">
              <a:rPr lang="en-US" smtClean="0"/>
              <a:pPr>
                <a:defRPr/>
              </a:pPr>
              <a:t>12</a:t>
            </a:fld>
            <a:endParaRPr lang="en-US"/>
          </a:p>
        </p:txBody>
      </p:sp>
      <p:sp>
        <p:nvSpPr>
          <p:cNvPr id="5" name="Content Placeholder 4"/>
          <p:cNvSpPr>
            <a:spLocks noGrp="1"/>
          </p:cNvSpPr>
          <p:nvPr>
            <p:ph idx="1"/>
          </p:nvPr>
        </p:nvSpPr>
        <p:spPr/>
        <p:txBody>
          <a:bodyPr/>
          <a:lstStyle/>
          <a:p>
            <a:endParaRPr lang="en-CA"/>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583814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normAutofit fontScale="90000"/>
          </a:bodyPr>
          <a:lstStyle/>
          <a:p>
            <a:pPr eaLnBrk="1" hangingPunct="1"/>
            <a:r>
              <a:rPr lang="en-US" dirty="0" smtClean="0">
                <a:latin typeface="Arial" charset="0"/>
                <a:cs typeface="Arial" charset="0"/>
              </a:rPr>
              <a:t>Disaster Recovery Program: Redesign Phases</a:t>
            </a:r>
            <a:br>
              <a:rPr lang="en-US" dirty="0" smtClean="0">
                <a:latin typeface="Arial" charset="0"/>
                <a:cs typeface="Arial" charset="0"/>
              </a:rPr>
            </a:br>
            <a:r>
              <a:rPr lang="en-US" dirty="0">
                <a:latin typeface="Arial" charset="0"/>
                <a:cs typeface="Arial" charset="0"/>
              </a:rPr>
              <a:t/>
            </a:r>
            <a:br>
              <a:rPr lang="en-US" dirty="0">
                <a:latin typeface="Arial" charset="0"/>
                <a:cs typeface="Arial" charset="0"/>
              </a:rPr>
            </a:br>
            <a:endParaRPr lang="en-US" b="0" dirty="0" smtClean="0">
              <a:latin typeface="Arial" charset="0"/>
              <a:cs typeface="Arial" charset="0"/>
            </a:endParaRPr>
          </a:p>
        </p:txBody>
      </p:sp>
      <p:sp>
        <p:nvSpPr>
          <p:cNvPr id="6147" name="Content Placeholder 4"/>
          <p:cNvSpPr>
            <a:spLocks noGrp="1"/>
          </p:cNvSpPr>
          <p:nvPr>
            <p:ph idx="1"/>
          </p:nvPr>
        </p:nvSpPr>
        <p:spPr>
          <a:xfrm>
            <a:off x="457200" y="1676400"/>
            <a:ext cx="8382000" cy="3581400"/>
          </a:xfrm>
        </p:spPr>
        <p:txBody>
          <a:bodyPr/>
          <a:lstStyle/>
          <a:p>
            <a:pPr marL="457200" indent="-457200" eaLnBrk="1" hangingPunct="1">
              <a:buAutoNum type="arabicPeriod"/>
            </a:pPr>
            <a:r>
              <a:rPr lang="en-US" b="1" dirty="0" smtClean="0">
                <a:latin typeface="Arial" charset="0"/>
                <a:cs typeface="Arial" charset="0"/>
              </a:rPr>
              <a:t>Nurture the Past </a:t>
            </a:r>
            <a:r>
              <a:rPr lang="en-US" dirty="0" smtClean="0">
                <a:latin typeface="Arial" charset="0"/>
                <a:cs typeface="Arial" charset="0"/>
              </a:rPr>
              <a:t>: </a:t>
            </a:r>
          </a:p>
          <a:p>
            <a:pPr marL="0" indent="0">
              <a:buNone/>
            </a:pPr>
            <a:r>
              <a:rPr lang="en-US" dirty="0" smtClean="0">
                <a:latin typeface="Arial" charset="0"/>
                <a:cs typeface="Arial" charset="0"/>
              </a:rPr>
              <a:t>	</a:t>
            </a:r>
            <a:r>
              <a:rPr lang="en-US" dirty="0">
                <a:solidFill>
                  <a:srgbClr val="00AAD2"/>
                </a:solidFill>
                <a:latin typeface="Arial" charset="0"/>
                <a:cs typeface="Arial" charset="0"/>
              </a:rPr>
              <a:t>Lessons Learned and 1 year transition contract with </a:t>
            </a:r>
            <a:r>
              <a:rPr lang="en-US" dirty="0" err="1">
                <a:solidFill>
                  <a:srgbClr val="00AAD2"/>
                </a:solidFill>
                <a:latin typeface="Arial" charset="0"/>
                <a:cs typeface="Arial" charset="0"/>
              </a:rPr>
              <a:t>LandLink</a:t>
            </a:r>
            <a:r>
              <a:rPr lang="en-US" dirty="0">
                <a:solidFill>
                  <a:srgbClr val="00AAD2"/>
                </a:solidFill>
                <a:latin typeface="Arial" charset="0"/>
                <a:cs typeface="Arial" charset="0"/>
              </a:rPr>
              <a:t> to 	close out or transition active DRPs</a:t>
            </a:r>
          </a:p>
          <a:p>
            <a:pPr marL="457200" indent="-457200" eaLnBrk="1" hangingPunct="1">
              <a:buAutoNum type="arabicPeriod"/>
            </a:pPr>
            <a:endParaRPr lang="en-US" dirty="0" smtClean="0">
              <a:latin typeface="Arial" charset="0"/>
              <a:cs typeface="Arial" charset="0"/>
            </a:endParaRPr>
          </a:p>
          <a:p>
            <a:pPr marL="457200" indent="-457200" eaLnBrk="1" hangingPunct="1">
              <a:buFont typeface="+mj-lt"/>
              <a:buAutoNum type="arabicPeriod" startAt="2"/>
            </a:pPr>
            <a:r>
              <a:rPr lang="en-US" b="1" dirty="0" smtClean="0">
                <a:latin typeface="Arial" charset="0"/>
                <a:cs typeface="Arial" charset="0"/>
              </a:rPr>
              <a:t>React to the Present</a:t>
            </a:r>
            <a:r>
              <a:rPr lang="en-US" dirty="0" smtClean="0">
                <a:latin typeface="Arial" charset="0"/>
                <a:cs typeface="Arial" charset="0"/>
              </a:rPr>
              <a:t>: </a:t>
            </a:r>
            <a:r>
              <a:rPr lang="en-US" dirty="0">
                <a:latin typeface="Arial" charset="0"/>
                <a:cs typeface="Arial" charset="0"/>
              </a:rPr>
              <a:t>	</a:t>
            </a:r>
            <a:endParaRPr lang="en-US" dirty="0" smtClean="0">
              <a:latin typeface="Arial" charset="0"/>
              <a:cs typeface="Arial" charset="0"/>
            </a:endParaRPr>
          </a:p>
          <a:p>
            <a:pPr marL="0" indent="0" eaLnBrk="1" hangingPunct="1">
              <a:buNone/>
            </a:pPr>
            <a:r>
              <a:rPr lang="en-US" dirty="0">
                <a:solidFill>
                  <a:srgbClr val="00AAD2"/>
                </a:solidFill>
                <a:latin typeface="Arial" charset="0"/>
                <a:cs typeface="Arial" charset="0"/>
              </a:rPr>
              <a:t>	</a:t>
            </a:r>
            <a:r>
              <a:rPr lang="en-US" dirty="0" smtClean="0">
                <a:solidFill>
                  <a:srgbClr val="00AAD2"/>
                </a:solidFill>
                <a:latin typeface="Arial" charset="0"/>
                <a:cs typeface="Arial" charset="0"/>
              </a:rPr>
              <a:t>Interim </a:t>
            </a:r>
            <a:r>
              <a:rPr lang="en-US" dirty="0" err="1" smtClean="0">
                <a:solidFill>
                  <a:srgbClr val="00AAD2"/>
                </a:solidFill>
                <a:latin typeface="Arial" charset="0"/>
                <a:cs typeface="Arial" charset="0"/>
              </a:rPr>
              <a:t>GoA</a:t>
            </a:r>
            <a:r>
              <a:rPr lang="en-US" dirty="0" smtClean="0">
                <a:solidFill>
                  <a:srgbClr val="00AAD2"/>
                </a:solidFill>
                <a:latin typeface="Arial" charset="0"/>
                <a:cs typeface="Arial" charset="0"/>
              </a:rPr>
              <a:t> - internal </a:t>
            </a:r>
            <a:r>
              <a:rPr lang="en-US" dirty="0">
                <a:solidFill>
                  <a:srgbClr val="00AAD2"/>
                </a:solidFill>
                <a:latin typeface="Arial" charset="0"/>
                <a:cs typeface="Arial" charset="0"/>
              </a:rPr>
              <a:t>DRP Administration Team – in </a:t>
            </a:r>
            <a:r>
              <a:rPr lang="en-US" dirty="0" smtClean="0">
                <a:solidFill>
                  <a:srgbClr val="00AAD2"/>
                </a:solidFill>
                <a:latin typeface="Arial" charset="0"/>
                <a:cs typeface="Arial" charset="0"/>
              </a:rPr>
              <a:t>preparation 	for a 2014 </a:t>
            </a:r>
            <a:r>
              <a:rPr lang="en-US" dirty="0">
                <a:solidFill>
                  <a:srgbClr val="00AAD2"/>
                </a:solidFill>
                <a:latin typeface="Arial" charset="0"/>
                <a:cs typeface="Arial" charset="0"/>
              </a:rPr>
              <a:t>event (e.g., Tornado, Wildfire)</a:t>
            </a:r>
          </a:p>
          <a:p>
            <a:pPr marL="457200" indent="-457200" eaLnBrk="1" hangingPunct="1">
              <a:buAutoNum type="arabicPeriod"/>
            </a:pPr>
            <a:endParaRPr lang="en-US" dirty="0" smtClean="0">
              <a:latin typeface="Arial" charset="0"/>
              <a:cs typeface="Arial" charset="0"/>
            </a:endParaRPr>
          </a:p>
          <a:p>
            <a:pPr marL="457200" indent="-457200" eaLnBrk="1" hangingPunct="1">
              <a:buFont typeface="+mj-lt"/>
              <a:buAutoNum type="arabicPeriod" startAt="3"/>
            </a:pPr>
            <a:r>
              <a:rPr lang="en-US" b="1" dirty="0" smtClean="0">
                <a:latin typeface="Arial" charset="0"/>
                <a:cs typeface="Arial" charset="0"/>
              </a:rPr>
              <a:t>Design the Future</a:t>
            </a:r>
            <a:r>
              <a:rPr lang="en-US" dirty="0" smtClean="0">
                <a:latin typeface="Arial" charset="0"/>
                <a:cs typeface="Arial" charset="0"/>
              </a:rPr>
              <a:t>: </a:t>
            </a:r>
          </a:p>
          <a:p>
            <a:pPr marL="334963" lvl="1" indent="0">
              <a:buNone/>
            </a:pPr>
            <a:r>
              <a:rPr lang="en-US" dirty="0">
                <a:latin typeface="Arial" charset="0"/>
                <a:cs typeface="Arial" charset="0"/>
              </a:rPr>
              <a:t>	</a:t>
            </a:r>
            <a:r>
              <a:rPr lang="en-US" dirty="0" smtClean="0">
                <a:latin typeface="Arial" charset="0"/>
                <a:cs typeface="Arial" charset="0"/>
              </a:rPr>
              <a:t>RFP for Redesign of Disaster Recovery in Alberta. Includes stakeholder 	engagement to identify vision, co-creating innovative delivery models 	with Albertans, and development of a new system plan.</a:t>
            </a:r>
          </a:p>
        </p:txBody>
      </p:sp>
      <p:sp>
        <p:nvSpPr>
          <p:cNvPr id="4" name="Slide Number Placeholder 3"/>
          <p:cNvSpPr>
            <a:spLocks noGrp="1"/>
          </p:cNvSpPr>
          <p:nvPr>
            <p:ph type="sldNum" sz="quarter" idx="4294967295"/>
          </p:nvPr>
        </p:nvSpPr>
        <p:spPr>
          <a:xfrm>
            <a:off x="7848600" y="6356350"/>
            <a:ext cx="1066800" cy="365125"/>
          </a:xfrm>
          <a:prstGeom prst="rect">
            <a:avLst/>
          </a:prstGeom>
        </p:spPr>
        <p:txBody>
          <a:bodyPr/>
          <a:lstStyle/>
          <a:p>
            <a:pPr>
              <a:defRPr/>
            </a:pPr>
            <a:fld id="{481BFD39-A308-48CD-BC6B-CED612D27685}" type="slidenum">
              <a:rPr lang="en-US" smtClean="0"/>
              <a:pPr>
                <a:defRPr/>
              </a:pPr>
              <a:t>13</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418775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274638"/>
            <a:ext cx="8458200" cy="1143000"/>
          </a:xfrm>
        </p:spPr>
        <p:txBody>
          <a:bodyPr>
            <a:normAutofit fontScale="90000"/>
          </a:bodyPr>
          <a:lstStyle/>
          <a:p>
            <a:pPr eaLnBrk="1" hangingPunct="1"/>
            <a:r>
              <a:rPr lang="en-US" dirty="0" smtClean="0">
                <a:latin typeface="Arial" charset="0"/>
                <a:cs typeface="Arial" charset="0"/>
              </a:rPr>
              <a:t>Developing a Better Program For Future Events</a:t>
            </a:r>
            <a:r>
              <a:rPr lang="en-US" dirty="0">
                <a:latin typeface="Arial" charset="0"/>
                <a:cs typeface="Arial" charset="0"/>
              </a:rPr>
              <a:t/>
            </a:r>
            <a:br>
              <a:rPr lang="en-US" dirty="0">
                <a:latin typeface="Arial" charset="0"/>
                <a:cs typeface="Arial" charset="0"/>
              </a:rPr>
            </a:br>
            <a:r>
              <a:rPr lang="en-US" dirty="0">
                <a:latin typeface="Arial" charset="0"/>
                <a:cs typeface="Arial" charset="0"/>
              </a:rPr>
              <a:t/>
            </a:r>
            <a:br>
              <a:rPr lang="en-US" dirty="0">
                <a:latin typeface="Arial" charset="0"/>
                <a:cs typeface="Arial" charset="0"/>
              </a:rPr>
            </a:br>
            <a:endParaRPr lang="en-US" b="0" dirty="0" smtClean="0">
              <a:latin typeface="Arial" charset="0"/>
              <a:cs typeface="Arial" charset="0"/>
            </a:endParaRPr>
          </a:p>
        </p:txBody>
      </p:sp>
      <p:sp>
        <p:nvSpPr>
          <p:cNvPr id="6147" name="Content Placeholder 4"/>
          <p:cNvSpPr>
            <a:spLocks noGrp="1"/>
          </p:cNvSpPr>
          <p:nvPr>
            <p:ph idx="1"/>
          </p:nvPr>
        </p:nvSpPr>
        <p:spPr/>
        <p:txBody>
          <a:bodyPr/>
          <a:lstStyle/>
          <a:p>
            <a:pPr eaLnBrk="1" hangingPunct="1"/>
            <a:r>
              <a:rPr lang="en-US" dirty="0" smtClean="0">
                <a:latin typeface="Arial" charset="0"/>
                <a:cs typeface="Arial" charset="0"/>
              </a:rPr>
              <a:t>Request for Proposal closes today that invited vendors to propose a  re-design of the DRP for implementation in 2015. We intend to start work with the winning team by July.</a:t>
            </a:r>
          </a:p>
          <a:p>
            <a:pPr eaLnBrk="1" hangingPunct="1"/>
            <a:endParaRPr lang="en-US" dirty="0" smtClean="0">
              <a:latin typeface="Arial" charset="0"/>
              <a:cs typeface="Arial" charset="0"/>
            </a:endParaRPr>
          </a:p>
          <a:p>
            <a:pPr eaLnBrk="1" hangingPunct="1"/>
            <a:r>
              <a:rPr lang="en-US" dirty="0" smtClean="0">
                <a:latin typeface="Arial" charset="0"/>
                <a:cs typeface="Arial" charset="0"/>
              </a:rPr>
              <a:t>Work will commence this summer to develop a thoughtful development process including stakeholder engagement. </a:t>
            </a:r>
          </a:p>
          <a:p>
            <a:pPr eaLnBrk="1" hangingPunct="1"/>
            <a:endParaRPr lang="en-US" dirty="0">
              <a:latin typeface="Arial" charset="0"/>
              <a:cs typeface="Arial" charset="0"/>
            </a:endParaRPr>
          </a:p>
          <a:p>
            <a:pPr eaLnBrk="1" hangingPunct="1"/>
            <a:r>
              <a:rPr lang="en-US" dirty="0" smtClean="0">
                <a:latin typeface="Arial" charset="0"/>
                <a:cs typeface="Arial" charset="0"/>
              </a:rPr>
              <a:t>We request that the community continue to listen and gather concerns so that we can grow from those lessons. </a:t>
            </a:r>
          </a:p>
        </p:txBody>
      </p:sp>
      <p:sp>
        <p:nvSpPr>
          <p:cNvPr id="4" name="Slide Number Placeholder 3"/>
          <p:cNvSpPr>
            <a:spLocks noGrp="1"/>
          </p:cNvSpPr>
          <p:nvPr>
            <p:ph type="sldNum" sz="quarter" idx="4294967295"/>
          </p:nvPr>
        </p:nvSpPr>
        <p:spPr>
          <a:xfrm>
            <a:off x="7848600" y="6356350"/>
            <a:ext cx="1066800" cy="365125"/>
          </a:xfrm>
          <a:prstGeom prst="rect">
            <a:avLst/>
          </a:prstGeom>
        </p:spPr>
        <p:txBody>
          <a:bodyPr/>
          <a:lstStyle/>
          <a:p>
            <a:pPr>
              <a:defRPr/>
            </a:pPr>
            <a:fld id="{481BFD39-A308-48CD-BC6B-CED612D27685}" type="slidenum">
              <a:rPr lang="en-US" smtClean="0"/>
              <a:pPr>
                <a:defRPr/>
              </a:pPr>
              <a:t>14</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942821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46" name="Picture 10" descr="Simplified-Blue-title-page_Quality80"/>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9939" name="Rectangle 3"/>
          <p:cNvSpPr>
            <a:spLocks noGrp="1" noChangeArrowheads="1"/>
          </p:cNvSpPr>
          <p:nvPr>
            <p:ph type="ctrTitle"/>
          </p:nvPr>
        </p:nvSpPr>
        <p:spPr>
          <a:xfrm>
            <a:off x="468312" y="1828800"/>
            <a:ext cx="8207375" cy="1268542"/>
          </a:xfrm>
        </p:spPr>
        <p:txBody>
          <a:bodyPr/>
          <a:lstStyle/>
          <a:p>
            <a:pPr marL="0" marR="0" algn="ctr">
              <a:lnSpc>
                <a:spcPct val="115000"/>
              </a:lnSpc>
              <a:spcBef>
                <a:spcPts val="0"/>
              </a:spcBef>
              <a:spcAft>
                <a:spcPts val="1000"/>
              </a:spcAft>
            </a:pPr>
            <a:r>
              <a:rPr lang="en-US" sz="3600" dirty="0" smtClean="0">
                <a:solidFill>
                  <a:schemeClr val="bg1"/>
                </a:solidFill>
              </a:rPr>
              <a:t>Thank You!</a:t>
            </a:r>
            <a:br>
              <a:rPr lang="en-US" sz="3600" dirty="0" smtClean="0">
                <a:solidFill>
                  <a:schemeClr val="bg1"/>
                </a:solidFill>
              </a:rPr>
            </a:br>
            <a:r>
              <a:rPr lang="en-US" sz="3600" dirty="0">
                <a:solidFill>
                  <a:schemeClr val="bg1"/>
                </a:solidFill>
              </a:rPr>
              <a:t/>
            </a:r>
            <a:br>
              <a:rPr lang="en-US" sz="3600" dirty="0">
                <a:solidFill>
                  <a:schemeClr val="bg1"/>
                </a:solidFill>
              </a:rPr>
            </a:br>
            <a:endParaRPr lang="en-US" sz="3600" dirty="0">
              <a:solidFill>
                <a:schemeClr val="bg1"/>
              </a:solidFill>
            </a:endParaRPr>
          </a:p>
        </p:txBody>
      </p:sp>
      <p:pic>
        <p:nvPicPr>
          <p:cNvPr id="39941" name="Picture 5" descr="GoA Blue C Stacked Reverse"/>
          <p:cNvPicPr>
            <a:picLocks noChangeAspect="1" noChangeArrowheads="1"/>
          </p:cNvPicPr>
          <p:nvPr/>
        </p:nvPicPr>
        <p:blipFill>
          <a:blip r:embed="rId4" cstate="print"/>
          <a:srcRect/>
          <a:stretch>
            <a:fillRect/>
          </a:stretch>
        </p:blipFill>
        <p:spPr bwMode="auto">
          <a:xfrm>
            <a:off x="7164388" y="6021388"/>
            <a:ext cx="1728787" cy="582612"/>
          </a:xfrm>
          <a:prstGeom prst="rect">
            <a:avLst/>
          </a:prstGeom>
          <a:noFill/>
        </p:spPr>
      </p:pic>
      <p:pic>
        <p:nvPicPr>
          <p:cNvPr id="39953" name="Picture 17" descr="AB Logo orange RGB_reverse - no tagline"/>
          <p:cNvPicPr>
            <a:picLocks noChangeAspect="1" noChangeArrowheads="1"/>
          </p:cNvPicPr>
          <p:nvPr/>
        </p:nvPicPr>
        <p:blipFill>
          <a:blip r:embed="rId5" cstate="print"/>
          <a:srcRect/>
          <a:stretch>
            <a:fillRect/>
          </a:stretch>
        </p:blipFill>
        <p:spPr bwMode="auto">
          <a:xfrm>
            <a:off x="211138" y="193675"/>
            <a:ext cx="2278062" cy="639763"/>
          </a:xfrm>
          <a:prstGeom prst="rect">
            <a:avLst/>
          </a:prstGeom>
          <a:noFill/>
        </p:spPr>
      </p:pic>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60195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normAutofit/>
          </a:bodyPr>
          <a:lstStyle/>
          <a:p>
            <a:pPr eaLnBrk="1" hangingPunct="1"/>
            <a:r>
              <a:rPr lang="en-US" dirty="0" smtClean="0">
                <a:latin typeface="Arial" charset="0"/>
                <a:cs typeface="Arial" charset="0"/>
              </a:rPr>
              <a:t>DRP Program Intent</a:t>
            </a:r>
            <a:r>
              <a:rPr lang="en-US" dirty="0">
                <a:latin typeface="Arial" charset="0"/>
                <a:cs typeface="Arial" charset="0"/>
              </a:rPr>
              <a:t/>
            </a:r>
            <a:br>
              <a:rPr lang="en-US" dirty="0">
                <a:latin typeface="Arial" charset="0"/>
                <a:cs typeface="Arial" charset="0"/>
              </a:rPr>
            </a:br>
            <a:endParaRPr lang="en-US" b="0" dirty="0" smtClean="0">
              <a:latin typeface="Arial" charset="0"/>
              <a:cs typeface="Arial" charset="0"/>
            </a:endParaRPr>
          </a:p>
        </p:txBody>
      </p:sp>
      <p:sp>
        <p:nvSpPr>
          <p:cNvPr id="6147" name="Content Placeholder 4"/>
          <p:cNvSpPr>
            <a:spLocks noGrp="1"/>
          </p:cNvSpPr>
          <p:nvPr>
            <p:ph idx="1"/>
          </p:nvPr>
        </p:nvSpPr>
        <p:spPr/>
        <p:txBody>
          <a:bodyPr/>
          <a:lstStyle/>
          <a:p>
            <a:pPr marL="109728" indent="0">
              <a:buNone/>
            </a:pPr>
            <a:endParaRPr lang="en-CA" dirty="0"/>
          </a:p>
          <a:p>
            <a:pPr>
              <a:buFont typeface="Arial" panose="020B0604020202020204" pitchFamily="34" charset="0"/>
              <a:buChar char="•"/>
            </a:pPr>
            <a:r>
              <a:rPr lang="en-CA" dirty="0"/>
              <a:t>Providing the basic essentials of life to individuals.</a:t>
            </a:r>
          </a:p>
          <a:p>
            <a:pPr>
              <a:buFont typeface="Arial" panose="020B0604020202020204" pitchFamily="34" charset="0"/>
              <a:buChar char="•"/>
            </a:pPr>
            <a:endParaRPr lang="en-CA" dirty="0"/>
          </a:p>
          <a:p>
            <a:pPr>
              <a:buFont typeface="Arial" panose="020B0604020202020204" pitchFamily="34" charset="0"/>
              <a:buChar char="•"/>
            </a:pPr>
            <a:r>
              <a:rPr lang="en-CA" dirty="0"/>
              <a:t>Restoring homes to pre-disaster functional condition. </a:t>
            </a:r>
          </a:p>
          <a:p>
            <a:pPr>
              <a:buFont typeface="Arial" panose="020B0604020202020204" pitchFamily="34" charset="0"/>
              <a:buChar char="•"/>
            </a:pPr>
            <a:endParaRPr lang="en-CA" dirty="0"/>
          </a:p>
          <a:p>
            <a:pPr>
              <a:buFont typeface="Arial" panose="020B0604020202020204" pitchFamily="34" charset="0"/>
              <a:buChar char="•"/>
            </a:pPr>
            <a:r>
              <a:rPr lang="en-CA" dirty="0"/>
              <a:t>Maintaining viability of small businesses and </a:t>
            </a:r>
            <a:r>
              <a:rPr lang="en-CA" dirty="0" smtClean="0"/>
              <a:t>farms.</a:t>
            </a:r>
            <a:endParaRPr lang="en-US" dirty="0" smtClean="0">
              <a:latin typeface="Arial" charset="0"/>
              <a:cs typeface="Arial" charset="0"/>
            </a:endParaRPr>
          </a:p>
        </p:txBody>
      </p:sp>
      <p:sp>
        <p:nvSpPr>
          <p:cNvPr id="4" name="Slide Number Placeholder 3"/>
          <p:cNvSpPr>
            <a:spLocks noGrp="1"/>
          </p:cNvSpPr>
          <p:nvPr>
            <p:ph type="sldNum" sz="quarter" idx="4294967295"/>
          </p:nvPr>
        </p:nvSpPr>
        <p:spPr>
          <a:xfrm>
            <a:off x="7848600" y="6356350"/>
            <a:ext cx="1066800" cy="365125"/>
          </a:xfrm>
          <a:prstGeom prst="rect">
            <a:avLst/>
          </a:prstGeom>
        </p:spPr>
        <p:txBody>
          <a:bodyPr/>
          <a:lstStyle/>
          <a:p>
            <a:pPr>
              <a:defRPr/>
            </a:pPr>
            <a:fld id="{481BFD39-A308-48CD-BC6B-CED612D27685}" type="slidenum">
              <a:rPr lang="en-US" smtClean="0"/>
              <a:pPr>
                <a:defRPr/>
              </a:pPr>
              <a:t>2</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210134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lgn="ctr"/>
            <a:r>
              <a:rPr lang="en-US" dirty="0">
                <a:latin typeface="Arial" charset="0"/>
                <a:cs typeface="Arial" charset="0"/>
              </a:rPr>
              <a:t>Current Status: </a:t>
            </a:r>
            <a:r>
              <a:rPr lang="en-US" dirty="0" smtClean="0">
                <a:latin typeface="Arial" charset="0"/>
                <a:cs typeface="Arial" charset="0"/>
              </a:rPr>
              <a:t>2013 </a:t>
            </a:r>
            <a:r>
              <a:rPr lang="en-US" dirty="0">
                <a:latin typeface="Arial" charset="0"/>
                <a:cs typeface="Arial" charset="0"/>
              </a:rPr>
              <a:t>Southern </a:t>
            </a:r>
            <a:r>
              <a:rPr lang="en-US" dirty="0" smtClean="0">
                <a:latin typeface="Arial" charset="0"/>
                <a:cs typeface="Arial" charset="0"/>
              </a:rPr>
              <a:t>Alberta</a:t>
            </a:r>
            <a:endParaRPr lang="en-US" dirty="0">
              <a:latin typeface="Arial" charset="0"/>
              <a:cs typeface="Arial" charset="0"/>
            </a:endParaRPr>
          </a:p>
        </p:txBody>
      </p:sp>
      <p:sp>
        <p:nvSpPr>
          <p:cNvPr id="3" name="Slide Number Placeholder 2"/>
          <p:cNvSpPr>
            <a:spLocks noGrp="1"/>
          </p:cNvSpPr>
          <p:nvPr>
            <p:ph type="sldNum" sz="quarter" idx="4294967295"/>
          </p:nvPr>
        </p:nvSpPr>
        <p:spPr>
          <a:xfrm>
            <a:off x="7848600" y="6356350"/>
            <a:ext cx="1066800" cy="365125"/>
          </a:xfrm>
          <a:prstGeom prst="rect">
            <a:avLst/>
          </a:prstGeom>
        </p:spPr>
        <p:txBody>
          <a:bodyPr/>
          <a:lstStyle/>
          <a:p>
            <a:pPr>
              <a:defRPr/>
            </a:pPr>
            <a:fld id="{46CB781D-2444-44A7-9FB9-FB3E0D396907}" type="slidenum">
              <a:rPr lang="en-US" smtClean="0"/>
              <a:pPr>
                <a:defRPr/>
              </a:pPr>
              <a:t>3</a:t>
            </a:fld>
            <a:endParaRPr lang="en-US"/>
          </a:p>
        </p:txBody>
      </p:sp>
      <p:graphicFrame>
        <p:nvGraphicFramePr>
          <p:cNvPr id="4" name="Table 3"/>
          <p:cNvGraphicFramePr>
            <a:graphicFrameLocks noGrp="1"/>
          </p:cNvGraphicFramePr>
          <p:nvPr>
            <p:extLst>
              <p:ext uri="{D42A27DB-BD31-4B8C-83A1-F6EECF244321}">
                <p14:modId xmlns="" xmlns:p14="http://schemas.microsoft.com/office/powerpoint/2010/main" xmlns:p="http://schemas.openxmlformats.org/presentationml/2006/main" xmlns:r="http://schemas.openxmlformats.org/officeDocument/2006/relationships" xmlns:a="http://schemas.openxmlformats.org/drawingml/2006/main" val="364689328"/>
              </p:ext>
            </p:extLst>
          </p:nvPr>
        </p:nvGraphicFramePr>
        <p:xfrm>
          <a:off x="990600" y="1905000"/>
          <a:ext cx="7315200" cy="3428999"/>
        </p:xfrm>
        <a:graphic>
          <a:graphicData uri="http://schemas.openxmlformats.org/drawingml/2006/table">
            <a:tbl>
              <a:tblPr firstRow="1" firstCol="1" bandRow="1"/>
              <a:tblGrid>
                <a:gridCol w="2126948"/>
                <a:gridCol w="1606851"/>
                <a:gridCol w="1752600"/>
                <a:gridCol w="1828801"/>
              </a:tblGrid>
              <a:tr h="425421">
                <a:tc>
                  <a:txBody>
                    <a:bodyPr/>
                    <a:lstStyle/>
                    <a:p>
                      <a:pPr marL="0" marR="0" algn="ctr">
                        <a:lnSpc>
                          <a:spcPct val="115000"/>
                        </a:lnSpc>
                        <a:spcBef>
                          <a:spcPts val="0"/>
                        </a:spcBef>
                        <a:spcAft>
                          <a:spcPts val="0"/>
                        </a:spcAft>
                      </a:pPr>
                      <a:endParaRPr lang="en-CA"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400" dirty="0" smtClean="0">
                          <a:effectLst/>
                          <a:latin typeface="Arial"/>
                          <a:ea typeface="Calibri"/>
                          <a:cs typeface="Times New Roman"/>
                        </a:rPr>
                        <a:t>June </a:t>
                      </a:r>
                      <a:r>
                        <a:rPr lang="en-CA" sz="1400" baseline="0" dirty="0" smtClean="0">
                          <a:effectLst/>
                          <a:latin typeface="Arial"/>
                          <a:ea typeface="Calibri"/>
                          <a:cs typeface="Times New Roman"/>
                        </a:rPr>
                        <a:t>6</a:t>
                      </a:r>
                      <a:r>
                        <a:rPr lang="en-CA" sz="1400" dirty="0" smtClean="0">
                          <a:effectLst/>
                          <a:latin typeface="Arial"/>
                          <a:ea typeface="Calibri"/>
                          <a:cs typeface="Times New Roman"/>
                        </a:rPr>
                        <a:t>, </a:t>
                      </a:r>
                      <a:r>
                        <a:rPr lang="en-CA" sz="1400" dirty="0">
                          <a:effectLst/>
                          <a:latin typeface="Arial"/>
                          <a:ea typeface="Calibri"/>
                          <a:cs typeface="Times New Roman"/>
                        </a:rPr>
                        <a:t>2014</a:t>
                      </a:r>
                      <a:endParaRPr lang="en-CA"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marL="0" marR="0" algn="ctr">
                        <a:lnSpc>
                          <a:spcPct val="115000"/>
                        </a:lnSpc>
                        <a:spcBef>
                          <a:spcPts val="0"/>
                        </a:spcBef>
                        <a:spcAft>
                          <a:spcPts val="0"/>
                        </a:spcAft>
                      </a:pPr>
                      <a:r>
                        <a:rPr lang="en-CA" sz="1400" dirty="0">
                          <a:effectLst/>
                          <a:latin typeface="Arial"/>
                          <a:ea typeface="Calibri"/>
                          <a:cs typeface="Times New Roman"/>
                        </a:rPr>
                        <a:t>Dec. 1, 2013</a:t>
                      </a:r>
                      <a:endParaRPr lang="en-CA"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400">
                          <a:effectLst/>
                          <a:latin typeface="Arial"/>
                          <a:ea typeface="Calibri"/>
                          <a:cs typeface="Times New Roman"/>
                        </a:rPr>
                        <a:t>Change</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326">
                <a:tc>
                  <a:txBody>
                    <a:bodyPr/>
                    <a:lstStyle/>
                    <a:p>
                      <a:pPr marL="0" marR="0" algn="ctr">
                        <a:lnSpc>
                          <a:spcPct val="115000"/>
                        </a:lnSpc>
                        <a:spcBef>
                          <a:spcPts val="0"/>
                        </a:spcBef>
                        <a:spcAft>
                          <a:spcPts val="0"/>
                        </a:spcAft>
                      </a:pPr>
                      <a:r>
                        <a:rPr lang="en-CA" sz="1400">
                          <a:effectLst/>
                          <a:latin typeface="Arial"/>
                          <a:ea typeface="Calibri"/>
                          <a:cs typeface="Times New Roman"/>
                        </a:rPr>
                        <a:t>DRP Payments (To Individual Applicants)</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b="1" dirty="0" smtClean="0">
                          <a:effectLst/>
                          <a:latin typeface="Arial"/>
                          <a:ea typeface="Calibri"/>
                          <a:cs typeface="Times New Roman"/>
                        </a:rPr>
                        <a:t>5,732</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3,512</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 </a:t>
                      </a:r>
                      <a:r>
                        <a:rPr lang="en-CA" sz="1800" b="1" dirty="0" smtClean="0">
                          <a:effectLst/>
                          <a:latin typeface="Arial"/>
                          <a:ea typeface="Calibri"/>
                          <a:cs typeface="Times New Roman"/>
                        </a:rPr>
                        <a:t>2,220</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326">
                <a:tc>
                  <a:txBody>
                    <a:bodyPr/>
                    <a:lstStyle/>
                    <a:p>
                      <a:pPr marL="0" marR="0" algn="ctr">
                        <a:lnSpc>
                          <a:spcPct val="115000"/>
                        </a:lnSpc>
                        <a:spcBef>
                          <a:spcPts val="0"/>
                        </a:spcBef>
                        <a:spcAft>
                          <a:spcPts val="0"/>
                        </a:spcAft>
                      </a:pPr>
                      <a:r>
                        <a:rPr lang="en-CA" sz="1400">
                          <a:effectLst/>
                          <a:latin typeface="Arial"/>
                          <a:ea typeface="Calibri"/>
                          <a:cs typeface="Times New Roman"/>
                        </a:rPr>
                        <a:t>DRP Files Awaiting Insurance Assessment</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smtClean="0">
                          <a:effectLst/>
                          <a:latin typeface="Arial"/>
                          <a:ea typeface="Calibri"/>
                          <a:cs typeface="Times New Roman"/>
                        </a:rPr>
                        <a:t>56</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2,107</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 </a:t>
                      </a:r>
                      <a:r>
                        <a:rPr lang="en-CA" sz="1800" b="1" dirty="0" smtClean="0">
                          <a:effectLst/>
                          <a:latin typeface="Arial"/>
                          <a:ea typeface="Calibri"/>
                          <a:cs typeface="Times New Roman"/>
                        </a:rPr>
                        <a:t>2,051</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865">
                <a:tc>
                  <a:txBody>
                    <a:bodyPr/>
                    <a:lstStyle/>
                    <a:p>
                      <a:pPr marL="0" marR="0" algn="ctr">
                        <a:lnSpc>
                          <a:spcPct val="115000"/>
                        </a:lnSpc>
                        <a:spcBef>
                          <a:spcPts val="0"/>
                        </a:spcBef>
                        <a:spcAft>
                          <a:spcPts val="0"/>
                        </a:spcAft>
                      </a:pPr>
                      <a:r>
                        <a:rPr lang="en-CA" sz="1400">
                          <a:effectLst/>
                          <a:latin typeface="Arial"/>
                          <a:ea typeface="Calibri"/>
                          <a:cs typeface="Times New Roman"/>
                        </a:rPr>
                        <a:t>DRP Completed Applications</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b="1" dirty="0" smtClean="0">
                          <a:effectLst/>
                          <a:latin typeface="Arial"/>
                          <a:ea typeface="Calibri"/>
                          <a:cs typeface="Times New Roman"/>
                        </a:rPr>
                        <a:t>7,562</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1,851</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 </a:t>
                      </a:r>
                      <a:r>
                        <a:rPr lang="en-CA" sz="1800" b="1" dirty="0" smtClean="0">
                          <a:effectLst/>
                          <a:latin typeface="Arial"/>
                          <a:ea typeface="Calibri"/>
                          <a:cs typeface="Times New Roman"/>
                        </a:rPr>
                        <a:t>5,711</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061">
                <a:tc>
                  <a:txBody>
                    <a:bodyPr/>
                    <a:lstStyle/>
                    <a:p>
                      <a:pPr marL="0" marR="0" algn="ctr">
                        <a:lnSpc>
                          <a:spcPct val="115000"/>
                        </a:lnSpc>
                        <a:spcBef>
                          <a:spcPts val="0"/>
                        </a:spcBef>
                        <a:spcAft>
                          <a:spcPts val="0"/>
                        </a:spcAft>
                      </a:pPr>
                      <a:r>
                        <a:rPr lang="en-CA" sz="1400">
                          <a:effectLst/>
                          <a:latin typeface="Arial"/>
                          <a:ea typeface="Calibri"/>
                          <a:cs typeface="Times New Roman"/>
                        </a:rPr>
                        <a:t>Total Amount Paid To</a:t>
                      </a:r>
                      <a:br>
                        <a:rPr lang="en-CA" sz="1400">
                          <a:effectLst/>
                          <a:latin typeface="Arial"/>
                          <a:ea typeface="Calibri"/>
                          <a:cs typeface="Times New Roman"/>
                        </a:rPr>
                      </a:br>
                      <a:r>
                        <a:rPr lang="en-CA" sz="1400">
                          <a:effectLst/>
                          <a:latin typeface="Arial"/>
                          <a:ea typeface="Calibri"/>
                          <a:cs typeface="Times New Roman"/>
                        </a:rPr>
                        <a:t>Individual Applicants</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b="1" dirty="0" smtClean="0">
                          <a:effectLst/>
                          <a:latin typeface="Arial"/>
                          <a:ea typeface="Calibri"/>
                          <a:cs typeface="Times New Roman"/>
                        </a:rPr>
                        <a:t>$72.4 million</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$26.5 million</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b="1" dirty="0">
                          <a:effectLst/>
                          <a:latin typeface="Arial"/>
                          <a:ea typeface="Calibri"/>
                          <a:cs typeface="Times New Roman"/>
                        </a:rPr>
                        <a:t>+ </a:t>
                      </a:r>
                      <a:r>
                        <a:rPr lang="en-CA" sz="1800" b="1" dirty="0" smtClean="0">
                          <a:effectLst/>
                          <a:latin typeface="Arial"/>
                          <a:ea typeface="Calibri"/>
                          <a:cs typeface="Times New Roman"/>
                        </a:rPr>
                        <a:t>$45.9 million</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531939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indent="-342900" algn="ctr"/>
            <a:r>
              <a:rPr lang="en-US" dirty="0">
                <a:latin typeface="Arial" charset="0"/>
                <a:cs typeface="Arial" charset="0"/>
              </a:rPr>
              <a:t>Current Status: </a:t>
            </a:r>
            <a:r>
              <a:rPr lang="en-US" dirty="0" smtClean="0">
                <a:latin typeface="Arial" charset="0"/>
                <a:cs typeface="Arial" charset="0"/>
              </a:rPr>
              <a:t>2013 Calgary</a:t>
            </a:r>
            <a:endParaRPr lang="en-US" dirty="0">
              <a:latin typeface="Arial" charset="0"/>
              <a:cs typeface="Arial" charset="0"/>
            </a:endParaRPr>
          </a:p>
        </p:txBody>
      </p:sp>
      <p:sp>
        <p:nvSpPr>
          <p:cNvPr id="3" name="Slide Number Placeholder 2"/>
          <p:cNvSpPr>
            <a:spLocks noGrp="1"/>
          </p:cNvSpPr>
          <p:nvPr>
            <p:ph type="sldNum" sz="quarter" idx="4294967295"/>
          </p:nvPr>
        </p:nvSpPr>
        <p:spPr>
          <a:xfrm>
            <a:off x="7848600" y="6356350"/>
            <a:ext cx="1066800" cy="365125"/>
          </a:xfrm>
          <a:prstGeom prst="rect">
            <a:avLst/>
          </a:prstGeom>
        </p:spPr>
        <p:txBody>
          <a:bodyPr/>
          <a:lstStyle/>
          <a:p>
            <a:pPr>
              <a:defRPr/>
            </a:pPr>
            <a:fld id="{46CB781D-2444-44A7-9FB9-FB3E0D396907}" type="slidenum">
              <a:rPr lang="en-US" smtClean="0"/>
              <a:pPr>
                <a:defRPr/>
              </a:pPr>
              <a:t>4</a:t>
            </a:fld>
            <a:endParaRPr lang="en-US"/>
          </a:p>
        </p:txBody>
      </p:sp>
      <p:graphicFrame>
        <p:nvGraphicFramePr>
          <p:cNvPr id="4" name="Table 3"/>
          <p:cNvGraphicFramePr>
            <a:graphicFrameLocks noGrp="1"/>
          </p:cNvGraphicFramePr>
          <p:nvPr>
            <p:extLst>
              <p:ext uri="{D42A27DB-BD31-4B8C-83A1-F6EECF244321}">
                <p14:modId xmlns="" xmlns:p14="http://schemas.microsoft.com/office/powerpoint/2010/main" xmlns:p="http://schemas.openxmlformats.org/presentationml/2006/main" xmlns:r="http://schemas.openxmlformats.org/officeDocument/2006/relationships" xmlns:a="http://schemas.openxmlformats.org/drawingml/2006/main" val="1729887679"/>
              </p:ext>
            </p:extLst>
          </p:nvPr>
        </p:nvGraphicFramePr>
        <p:xfrm>
          <a:off x="990600" y="1905000"/>
          <a:ext cx="7315200" cy="3428999"/>
        </p:xfrm>
        <a:graphic>
          <a:graphicData uri="http://schemas.openxmlformats.org/drawingml/2006/table">
            <a:tbl>
              <a:tblPr firstRow="1" firstCol="1" bandRow="1"/>
              <a:tblGrid>
                <a:gridCol w="2126948"/>
                <a:gridCol w="1606851"/>
                <a:gridCol w="1752600"/>
                <a:gridCol w="1828801"/>
              </a:tblGrid>
              <a:tr h="425421">
                <a:tc>
                  <a:txBody>
                    <a:bodyPr/>
                    <a:lstStyle/>
                    <a:p>
                      <a:pPr marL="0" marR="0" algn="ctr">
                        <a:lnSpc>
                          <a:spcPct val="115000"/>
                        </a:lnSpc>
                        <a:spcBef>
                          <a:spcPts val="0"/>
                        </a:spcBef>
                        <a:spcAft>
                          <a:spcPts val="0"/>
                        </a:spcAft>
                      </a:pPr>
                      <a:endParaRPr lang="en-CA"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dirty="0" smtClean="0">
                          <a:effectLst/>
                          <a:latin typeface="Arial"/>
                          <a:ea typeface="Calibri"/>
                          <a:cs typeface="Times New Roman"/>
                        </a:rPr>
                        <a:t>June </a:t>
                      </a:r>
                      <a:r>
                        <a:rPr lang="en-CA" sz="1800" baseline="0" dirty="0" smtClean="0">
                          <a:effectLst/>
                          <a:latin typeface="Arial"/>
                          <a:ea typeface="Calibri"/>
                          <a:cs typeface="Times New Roman"/>
                        </a:rPr>
                        <a:t>6</a:t>
                      </a:r>
                      <a:r>
                        <a:rPr lang="en-CA" sz="1800" dirty="0" smtClean="0">
                          <a:effectLst/>
                          <a:latin typeface="Arial"/>
                          <a:ea typeface="Calibri"/>
                          <a:cs typeface="Times New Roman"/>
                        </a:rPr>
                        <a:t>, </a:t>
                      </a:r>
                      <a:r>
                        <a:rPr lang="en-CA" sz="1800" dirty="0">
                          <a:effectLst/>
                          <a:latin typeface="Arial"/>
                          <a:ea typeface="Calibri"/>
                          <a:cs typeface="Times New Roman"/>
                        </a:rPr>
                        <a:t>2014</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marL="0" marR="0" algn="ctr">
                        <a:lnSpc>
                          <a:spcPct val="115000"/>
                        </a:lnSpc>
                        <a:spcBef>
                          <a:spcPts val="0"/>
                        </a:spcBef>
                        <a:spcAft>
                          <a:spcPts val="0"/>
                        </a:spcAft>
                      </a:pPr>
                      <a:r>
                        <a:rPr lang="en-CA" sz="1800" dirty="0">
                          <a:effectLst/>
                          <a:latin typeface="Arial"/>
                          <a:ea typeface="Calibri"/>
                          <a:cs typeface="Times New Roman"/>
                        </a:rPr>
                        <a:t>Dec. 1, 2013</a:t>
                      </a:r>
                      <a:endParaRPr lang="en-CA"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800">
                          <a:effectLst/>
                          <a:latin typeface="Arial"/>
                          <a:ea typeface="Calibri"/>
                          <a:cs typeface="Times New Roman"/>
                        </a:rPr>
                        <a:t>Change</a:t>
                      </a:r>
                      <a:endParaRPr lang="en-CA" sz="18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326">
                <a:tc>
                  <a:txBody>
                    <a:bodyPr/>
                    <a:lstStyle/>
                    <a:p>
                      <a:pPr marL="0" marR="0" algn="ctr">
                        <a:lnSpc>
                          <a:spcPct val="115000"/>
                        </a:lnSpc>
                        <a:spcBef>
                          <a:spcPts val="0"/>
                        </a:spcBef>
                        <a:spcAft>
                          <a:spcPts val="0"/>
                        </a:spcAft>
                      </a:pPr>
                      <a:r>
                        <a:rPr lang="en-CA" sz="1400">
                          <a:effectLst/>
                          <a:latin typeface="Arial"/>
                          <a:ea typeface="Calibri"/>
                          <a:cs typeface="Times New Roman"/>
                        </a:rPr>
                        <a:t>DRP Payments (To Individual Applicants)</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b="1" dirty="0" smtClean="0">
                          <a:effectLst/>
                          <a:latin typeface="Arial"/>
                          <a:ea typeface="Calibri"/>
                          <a:cs typeface="Arial"/>
                        </a:rPr>
                        <a:t>1,381</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algn="ctr">
                        <a:lnSpc>
                          <a:spcPct val="115000"/>
                        </a:lnSpc>
                        <a:spcAft>
                          <a:spcPts val="0"/>
                        </a:spcAft>
                      </a:pPr>
                      <a:r>
                        <a:rPr lang="en-US" sz="1800" b="1" dirty="0" smtClean="0">
                          <a:effectLst/>
                          <a:latin typeface="Arial"/>
                          <a:ea typeface="Calibri"/>
                          <a:cs typeface="Arial"/>
                        </a:rPr>
                        <a:t>799</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b="1" dirty="0">
                          <a:effectLst/>
                          <a:latin typeface="Arial"/>
                          <a:ea typeface="Calibri"/>
                          <a:cs typeface="Arial"/>
                        </a:rPr>
                        <a:t>+ </a:t>
                      </a:r>
                      <a:r>
                        <a:rPr lang="en-CA" sz="1800" b="1" dirty="0" smtClean="0">
                          <a:effectLst/>
                          <a:latin typeface="Arial"/>
                          <a:ea typeface="Calibri"/>
                          <a:cs typeface="Arial"/>
                        </a:rPr>
                        <a:t>582</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326">
                <a:tc>
                  <a:txBody>
                    <a:bodyPr/>
                    <a:lstStyle/>
                    <a:p>
                      <a:pPr marL="0" marR="0" algn="ctr">
                        <a:lnSpc>
                          <a:spcPct val="115000"/>
                        </a:lnSpc>
                        <a:spcBef>
                          <a:spcPts val="0"/>
                        </a:spcBef>
                        <a:spcAft>
                          <a:spcPts val="0"/>
                        </a:spcAft>
                      </a:pPr>
                      <a:r>
                        <a:rPr lang="en-CA" sz="1400">
                          <a:effectLst/>
                          <a:latin typeface="Arial"/>
                          <a:ea typeface="Calibri"/>
                          <a:cs typeface="Times New Roman"/>
                        </a:rPr>
                        <a:t>DRP Files Awaiting Insurance Assessment</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b="1" dirty="0" smtClean="0">
                          <a:effectLst/>
                          <a:latin typeface="Arial"/>
                          <a:ea typeface="Calibri"/>
                          <a:cs typeface="Arial"/>
                        </a:rPr>
                        <a:t>26</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algn="ctr">
                        <a:lnSpc>
                          <a:spcPct val="115000"/>
                        </a:lnSpc>
                        <a:spcAft>
                          <a:spcPts val="0"/>
                        </a:spcAft>
                      </a:pPr>
                      <a:r>
                        <a:rPr lang="en-US" sz="1800" b="1" dirty="0" smtClean="0">
                          <a:effectLst/>
                          <a:latin typeface="Arial"/>
                          <a:ea typeface="Calibri"/>
                          <a:cs typeface="Arial"/>
                        </a:rPr>
                        <a:t>579</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b="1" dirty="0">
                          <a:effectLst/>
                          <a:latin typeface="Arial"/>
                          <a:ea typeface="Calibri"/>
                          <a:cs typeface="Arial"/>
                        </a:rPr>
                        <a:t>– </a:t>
                      </a:r>
                      <a:r>
                        <a:rPr lang="en-CA" sz="1800" b="1" dirty="0" smtClean="0">
                          <a:effectLst/>
                          <a:latin typeface="Arial"/>
                          <a:ea typeface="Calibri"/>
                          <a:cs typeface="Arial"/>
                        </a:rPr>
                        <a:t>553</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865">
                <a:tc>
                  <a:txBody>
                    <a:bodyPr/>
                    <a:lstStyle/>
                    <a:p>
                      <a:pPr marL="0" marR="0" algn="ctr">
                        <a:lnSpc>
                          <a:spcPct val="115000"/>
                        </a:lnSpc>
                        <a:spcBef>
                          <a:spcPts val="0"/>
                        </a:spcBef>
                        <a:spcAft>
                          <a:spcPts val="0"/>
                        </a:spcAft>
                      </a:pPr>
                      <a:r>
                        <a:rPr lang="en-CA" sz="1400">
                          <a:effectLst/>
                          <a:latin typeface="Arial"/>
                          <a:ea typeface="Calibri"/>
                          <a:cs typeface="Times New Roman"/>
                        </a:rPr>
                        <a:t>DRP Completed Applications</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dirty="0" smtClean="0">
                          <a:effectLst/>
                          <a:latin typeface="Arial"/>
                          <a:ea typeface="Calibri"/>
                          <a:cs typeface="Arial"/>
                        </a:rPr>
                        <a:t>1,995</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algn="ctr">
                        <a:lnSpc>
                          <a:spcPct val="115000"/>
                        </a:lnSpc>
                        <a:spcAft>
                          <a:spcPts val="0"/>
                        </a:spcAft>
                      </a:pPr>
                      <a:r>
                        <a:rPr lang="en-US" sz="1800" b="1" dirty="0" smtClean="0">
                          <a:effectLst/>
                          <a:latin typeface="Arial"/>
                          <a:ea typeface="Calibri"/>
                          <a:cs typeface="Arial"/>
                        </a:rPr>
                        <a:t>484</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b="1" dirty="0">
                          <a:effectLst/>
                          <a:latin typeface="Arial"/>
                          <a:ea typeface="Calibri"/>
                          <a:cs typeface="Arial"/>
                        </a:rPr>
                        <a:t>+ </a:t>
                      </a:r>
                      <a:r>
                        <a:rPr lang="en-CA" sz="1800" b="1" dirty="0" smtClean="0">
                          <a:effectLst/>
                          <a:latin typeface="Arial"/>
                          <a:ea typeface="Calibri"/>
                          <a:cs typeface="Arial"/>
                        </a:rPr>
                        <a:t>1,511</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061">
                <a:tc>
                  <a:txBody>
                    <a:bodyPr/>
                    <a:lstStyle/>
                    <a:p>
                      <a:pPr marL="0" marR="0" algn="ctr">
                        <a:lnSpc>
                          <a:spcPct val="115000"/>
                        </a:lnSpc>
                        <a:spcBef>
                          <a:spcPts val="0"/>
                        </a:spcBef>
                        <a:spcAft>
                          <a:spcPts val="0"/>
                        </a:spcAft>
                      </a:pPr>
                      <a:r>
                        <a:rPr lang="en-CA" sz="1400">
                          <a:effectLst/>
                          <a:latin typeface="Arial"/>
                          <a:ea typeface="Calibri"/>
                          <a:cs typeface="Times New Roman"/>
                        </a:rPr>
                        <a:t>Total Amount Paid To</a:t>
                      </a:r>
                      <a:br>
                        <a:rPr lang="en-CA" sz="1400">
                          <a:effectLst/>
                          <a:latin typeface="Arial"/>
                          <a:ea typeface="Calibri"/>
                          <a:cs typeface="Times New Roman"/>
                        </a:rPr>
                      </a:br>
                      <a:r>
                        <a:rPr lang="en-CA" sz="1400">
                          <a:effectLst/>
                          <a:latin typeface="Arial"/>
                          <a:ea typeface="Calibri"/>
                          <a:cs typeface="Times New Roman"/>
                        </a:rPr>
                        <a:t>Individual Applicants</a:t>
                      </a:r>
                      <a:endParaRPr lang="en-CA" sz="1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b="1" dirty="0" smtClean="0">
                          <a:effectLst/>
                          <a:latin typeface="Arial"/>
                          <a:ea typeface="Calibri"/>
                          <a:cs typeface="Arial"/>
                        </a:rPr>
                        <a:t>$20.6 </a:t>
                      </a:r>
                      <a:r>
                        <a:rPr lang="en-CA" sz="1800" b="1" dirty="0">
                          <a:effectLst/>
                          <a:latin typeface="Arial"/>
                          <a:ea typeface="Calibri"/>
                          <a:cs typeface="Arial"/>
                        </a:rPr>
                        <a:t>million</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7900">
                        <a:alpha val="38039"/>
                      </a:srgbClr>
                    </a:solidFill>
                  </a:tcPr>
                </a:tc>
                <a:tc>
                  <a:txBody>
                    <a:bodyPr/>
                    <a:lstStyle/>
                    <a:p>
                      <a:pPr algn="ctr">
                        <a:lnSpc>
                          <a:spcPct val="115000"/>
                        </a:lnSpc>
                        <a:spcAft>
                          <a:spcPts val="0"/>
                        </a:spcAft>
                      </a:pPr>
                      <a:r>
                        <a:rPr lang="en-CA" sz="1800" b="1" dirty="0" smtClean="0">
                          <a:effectLst/>
                          <a:latin typeface="Arial"/>
                          <a:ea typeface="Calibri"/>
                          <a:cs typeface="Arial"/>
                        </a:rPr>
                        <a:t>$7.3 </a:t>
                      </a:r>
                      <a:r>
                        <a:rPr lang="en-CA" sz="1800" b="1" dirty="0">
                          <a:effectLst/>
                          <a:latin typeface="Arial"/>
                          <a:ea typeface="Calibri"/>
                          <a:cs typeface="Arial"/>
                        </a:rPr>
                        <a:t>million</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800" b="1">
                          <a:effectLst/>
                          <a:latin typeface="Arial"/>
                          <a:ea typeface="Calibri"/>
                          <a:cs typeface="Arial"/>
                        </a:rPr>
                        <a:t>+ </a:t>
                      </a:r>
                      <a:r>
                        <a:rPr lang="en-CA" sz="1800" b="1" smtClean="0">
                          <a:effectLst/>
                          <a:latin typeface="Arial"/>
                          <a:ea typeface="Calibri"/>
                          <a:cs typeface="Arial"/>
                        </a:rPr>
                        <a:t>$13.3 </a:t>
                      </a:r>
                      <a:r>
                        <a:rPr lang="en-CA" sz="1800" b="1" dirty="0">
                          <a:effectLst/>
                          <a:latin typeface="Arial"/>
                          <a:ea typeface="Calibri"/>
                          <a:cs typeface="Arial"/>
                        </a:rPr>
                        <a:t>million</a:t>
                      </a:r>
                      <a:endParaRPr lang="en-US" sz="18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010006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772400" cy="1143000"/>
          </a:xfrm>
        </p:spPr>
        <p:txBody>
          <a:bodyPr/>
          <a:lstStyle/>
          <a:p>
            <a:pPr algn="ctr"/>
            <a:r>
              <a:rPr lang="en-US" dirty="0" smtClean="0"/>
              <a:t>Increased Support for</a:t>
            </a:r>
            <a:br>
              <a:rPr lang="en-US" dirty="0" smtClean="0"/>
            </a:br>
            <a:r>
              <a:rPr lang="en-US" dirty="0" smtClean="0"/>
              <a:t>Calgary and Area Residents</a:t>
            </a:r>
            <a:endParaRPr lang="en-CA"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342992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228600"/>
            <a:ext cx="7772400" cy="1143000"/>
          </a:xfrm>
        </p:spPr>
        <p:txBody>
          <a:bodyPr/>
          <a:lstStyle/>
          <a:p>
            <a:pPr algn="ctr"/>
            <a:r>
              <a:rPr lang="en-US" dirty="0" smtClean="0"/>
              <a:t>Increased Support for Homeowners</a:t>
            </a:r>
            <a:endParaRPr lang="en-CA" dirty="0"/>
          </a:p>
        </p:txBody>
      </p:sp>
      <p:sp>
        <p:nvSpPr>
          <p:cNvPr id="3" name="TextBox 2"/>
          <p:cNvSpPr txBox="1"/>
          <p:nvPr/>
        </p:nvSpPr>
        <p:spPr>
          <a:xfrm>
            <a:off x="228600" y="1371600"/>
            <a:ext cx="8686800" cy="5078314"/>
          </a:xfrm>
          <a:prstGeom prst="rect">
            <a:avLst/>
          </a:prstGeom>
          <a:noFill/>
        </p:spPr>
        <p:txBody>
          <a:bodyPr wrap="square" rtlCol="0">
            <a:spAutoFit/>
          </a:bodyPr>
          <a:lstStyle/>
          <a:p>
            <a:pPr marL="285750" lvl="0" indent="-285750">
              <a:buFont typeface="Arial"/>
              <a:buChar char="•"/>
            </a:pPr>
            <a:endParaRPr lang="en-CA" b="1" dirty="0" smtClean="0"/>
          </a:p>
          <a:p>
            <a:pPr marL="285750" lvl="0" indent="-285750">
              <a:buFont typeface="Arial"/>
              <a:buChar char="•"/>
            </a:pPr>
            <a:r>
              <a:rPr lang="en-CA" b="1" dirty="0" smtClean="0"/>
              <a:t>Older </a:t>
            </a:r>
            <a:r>
              <a:rPr lang="en-CA" b="1" dirty="0"/>
              <a:t>or Vintage homes:</a:t>
            </a:r>
            <a:endParaRPr lang="en-US" b="1" dirty="0"/>
          </a:p>
          <a:p>
            <a:pPr marL="742950" lvl="1" indent="-285750">
              <a:buFont typeface="Arial"/>
              <a:buChar char="•"/>
            </a:pPr>
            <a:r>
              <a:rPr lang="en-CA" dirty="0"/>
              <a:t>The Disaster Recovery Program may reassess eligibility for older homes or homes with pre-existing structural issues. </a:t>
            </a:r>
            <a:endParaRPr lang="en-US" dirty="0"/>
          </a:p>
          <a:p>
            <a:pPr marL="742950" lvl="1" indent="-285750">
              <a:buFont typeface="Arial"/>
              <a:buChar char="•"/>
            </a:pPr>
            <a:r>
              <a:rPr lang="en-CA" dirty="0"/>
              <a:t>These homes may be re-assessed if pre-existing structural issues were undetectable and therefore exposed by the effects of the floods. </a:t>
            </a:r>
            <a:endParaRPr lang="en-US" dirty="0"/>
          </a:p>
          <a:p>
            <a:endParaRPr lang="en-US" dirty="0"/>
          </a:p>
          <a:p>
            <a:pPr marL="285750" lvl="0" indent="-285750">
              <a:buFont typeface="Arial"/>
              <a:buChar char="•"/>
            </a:pPr>
            <a:r>
              <a:rPr lang="en-CA" b="1" dirty="0"/>
              <a:t>Increased funding for clients with insurance caps:</a:t>
            </a:r>
            <a:endParaRPr lang="en-US" b="1" dirty="0"/>
          </a:p>
          <a:p>
            <a:pPr marL="742950" lvl="1" indent="-285750">
              <a:buFont typeface="Arial"/>
              <a:buChar char="•"/>
            </a:pPr>
            <a:r>
              <a:rPr lang="en-CA" dirty="0"/>
              <a:t>The Disaster Recovery Program is changing funding calculations for applicants who received a partial payment from their insurer, in most cases due to damage caused by sewer back-up.  </a:t>
            </a:r>
            <a:endParaRPr lang="en-US" dirty="0"/>
          </a:p>
          <a:p>
            <a:pPr marL="742950" lvl="1" indent="-285750">
              <a:buFont typeface="Arial"/>
              <a:buChar char="•"/>
            </a:pPr>
            <a:r>
              <a:rPr lang="en-CA" dirty="0"/>
              <a:t>This new policy may increase the amount of funding available for eligible applicants.   </a:t>
            </a:r>
            <a:endParaRPr lang="en-CA" dirty="0" smtClean="0"/>
          </a:p>
          <a:p>
            <a:pPr marL="742950" lvl="1" indent="-285750">
              <a:buFont typeface="Arial"/>
              <a:buChar char="•"/>
            </a:pPr>
            <a:endParaRPr lang="en-US" dirty="0"/>
          </a:p>
          <a:p>
            <a:pPr marL="285750" indent="-285750">
              <a:buFont typeface="Arial" panose="020B0604020202020204" pitchFamily="34" charset="0"/>
              <a:buChar char="•"/>
            </a:pPr>
            <a:r>
              <a:rPr lang="en-US" dirty="0" smtClean="0"/>
              <a:t>Access to </a:t>
            </a:r>
            <a:r>
              <a:rPr lang="en-US" dirty="0"/>
              <a:t>Policy Changes - http://alberta.ca/2013DisasterRecoveryPrograms.cfm</a:t>
            </a:r>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585493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772400" cy="1143000"/>
          </a:xfrm>
        </p:spPr>
        <p:txBody>
          <a:bodyPr/>
          <a:lstStyle/>
          <a:p>
            <a:pPr algn="ctr"/>
            <a:r>
              <a:rPr lang="en-US" dirty="0"/>
              <a:t>Repair and Rebuild</a:t>
            </a:r>
            <a:br>
              <a:rPr lang="en-US" dirty="0"/>
            </a:br>
            <a:endParaRPr lang="en-CA" dirty="0"/>
          </a:p>
        </p:txBody>
      </p:sp>
      <p:sp>
        <p:nvSpPr>
          <p:cNvPr id="3" name="TextBox 2"/>
          <p:cNvSpPr txBox="1"/>
          <p:nvPr/>
        </p:nvSpPr>
        <p:spPr>
          <a:xfrm>
            <a:off x="533400" y="1828800"/>
            <a:ext cx="8077200" cy="1754327"/>
          </a:xfrm>
          <a:prstGeom prst="rect">
            <a:avLst/>
          </a:prstGeom>
          <a:noFill/>
        </p:spPr>
        <p:txBody>
          <a:bodyPr wrap="square" rtlCol="0">
            <a:spAutoFit/>
          </a:bodyPr>
          <a:lstStyle/>
          <a:p>
            <a:pPr algn="ctr"/>
            <a:r>
              <a:rPr lang="en-US" b="1" dirty="0" smtClean="0"/>
              <a:t>“If </a:t>
            </a:r>
            <a:r>
              <a:rPr lang="en-US" b="1" dirty="0"/>
              <a:t>the cost of repairs is greater than the cost to rebuild to a basic construction standard, </a:t>
            </a:r>
            <a:r>
              <a:rPr lang="en-US" dirty="0"/>
              <a:t>the disaster recovery assistance will support your rebuild to a basic construction standard.</a:t>
            </a:r>
            <a:r>
              <a:rPr lang="en-US" dirty="0" smtClean="0"/>
              <a:t>” </a:t>
            </a:r>
          </a:p>
          <a:p>
            <a:pPr marL="285750" indent="-285750">
              <a:buFont typeface="Arial"/>
              <a:buChar char="•"/>
            </a:pPr>
            <a:endParaRPr lang="en-US" dirty="0"/>
          </a:p>
          <a:p>
            <a:pPr algn="ctr"/>
            <a:r>
              <a:rPr lang="en-US" dirty="0" smtClean="0"/>
              <a:t>(Source: </a:t>
            </a:r>
            <a:r>
              <a:rPr lang="en-US" dirty="0"/>
              <a:t>http://alberta.ca/Estimated-Residential-Construction-</a:t>
            </a:r>
            <a:r>
              <a:rPr lang="en-US" dirty="0" smtClean="0"/>
              <a:t>Cost.cfm)</a:t>
            </a:r>
          </a:p>
          <a:p>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941735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772400" cy="1143000"/>
          </a:xfrm>
        </p:spPr>
        <p:txBody>
          <a:bodyPr/>
          <a:lstStyle/>
          <a:p>
            <a:pPr algn="ctr"/>
            <a:r>
              <a:rPr lang="en-US" dirty="0"/>
              <a:t>Repair and Rebuild</a:t>
            </a:r>
            <a:br>
              <a:rPr lang="en-US" dirty="0"/>
            </a:br>
            <a:endParaRPr lang="en-CA" dirty="0"/>
          </a:p>
        </p:txBody>
      </p:sp>
      <p:sp>
        <p:nvSpPr>
          <p:cNvPr id="3" name="TextBox 2"/>
          <p:cNvSpPr txBox="1"/>
          <p:nvPr/>
        </p:nvSpPr>
        <p:spPr>
          <a:xfrm>
            <a:off x="533400" y="1524000"/>
            <a:ext cx="8229600" cy="4524315"/>
          </a:xfrm>
          <a:prstGeom prst="rect">
            <a:avLst/>
          </a:prstGeom>
          <a:noFill/>
        </p:spPr>
        <p:txBody>
          <a:bodyPr wrap="square" rtlCol="0">
            <a:spAutoFit/>
          </a:bodyPr>
          <a:lstStyle/>
          <a:p>
            <a:r>
              <a:rPr lang="en-US" dirty="0" smtClean="0"/>
              <a:t>The process to determine whether the home will receive financial support from the program to be repaired or rebuilt is a significant challenge and can be overwhelming for Homeowners, due to:</a:t>
            </a:r>
          </a:p>
          <a:p>
            <a:endParaRPr lang="en-US" dirty="0" smtClean="0"/>
          </a:p>
          <a:p>
            <a:pPr marL="742950" lvl="1" indent="-285750">
              <a:buFont typeface="Arial"/>
              <a:buChar char="•"/>
            </a:pPr>
            <a:r>
              <a:rPr lang="en-US" dirty="0" smtClean="0"/>
              <a:t>Need to clarify the damage caused by the flood versus pre-existing conditions is challenging to engineers.</a:t>
            </a:r>
          </a:p>
          <a:p>
            <a:pPr marL="742950" lvl="1" indent="-285750">
              <a:buFont typeface="Arial"/>
              <a:buChar char="•"/>
            </a:pPr>
            <a:endParaRPr lang="en-US" dirty="0" smtClean="0"/>
          </a:p>
          <a:p>
            <a:pPr marL="742950" lvl="1" indent="-285750">
              <a:buFont typeface="Arial" panose="020B0604020202020204" pitchFamily="34" charset="0"/>
              <a:buChar char="•"/>
            </a:pPr>
            <a:r>
              <a:rPr lang="en-US" dirty="0" smtClean="0"/>
              <a:t>The cost threshold to rebuild.</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Two </a:t>
            </a:r>
            <a:r>
              <a:rPr lang="en-US" dirty="0"/>
              <a:t>q</a:t>
            </a:r>
            <a:r>
              <a:rPr lang="en-US" dirty="0" smtClean="0"/>
              <a:t>uotes for each component of repair is required. Many contractors do not provide all the services which can require the homeowner to obtain multiple quotes if </a:t>
            </a:r>
            <a:r>
              <a:rPr lang="en-US" dirty="0" err="1" smtClean="0"/>
              <a:t>mould</a:t>
            </a:r>
            <a:r>
              <a:rPr lang="en-US" dirty="0" smtClean="0"/>
              <a:t>, asbestos and structural issues exist.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Homeowners remain responsible to mitigate further damage to their homes.</a:t>
            </a:r>
          </a:p>
          <a:p>
            <a:pPr marL="742950" lvl="1" indent="-285750">
              <a:buFont typeface="Arial" panose="020B0604020202020204" pitchFamily="34" charset="0"/>
              <a:buChar char="•"/>
            </a:pPr>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92418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274638"/>
            <a:ext cx="8763000" cy="1143000"/>
          </a:xfrm>
        </p:spPr>
        <p:txBody>
          <a:bodyPr/>
          <a:lstStyle/>
          <a:p>
            <a:pPr algn="ctr"/>
            <a:r>
              <a:rPr lang="en-US" dirty="0" smtClean="0"/>
              <a:t>Increased Support for Small Businesses and Non-Profit Organizations</a:t>
            </a:r>
            <a:endParaRPr lang="en-CA" dirty="0"/>
          </a:p>
        </p:txBody>
      </p:sp>
      <p:sp>
        <p:nvSpPr>
          <p:cNvPr id="3" name="TextBox 2"/>
          <p:cNvSpPr txBox="1"/>
          <p:nvPr/>
        </p:nvSpPr>
        <p:spPr>
          <a:xfrm>
            <a:off x="762000" y="1676400"/>
            <a:ext cx="7086600" cy="3970318"/>
          </a:xfrm>
          <a:prstGeom prst="rect">
            <a:avLst/>
          </a:prstGeom>
          <a:noFill/>
        </p:spPr>
        <p:txBody>
          <a:bodyPr wrap="square" rtlCol="0">
            <a:spAutoFit/>
          </a:bodyPr>
          <a:lstStyle/>
          <a:p>
            <a:pPr marL="285750" indent="-285750">
              <a:buFont typeface="Arial" panose="020B0604020202020204" pitchFamily="34" charset="0"/>
              <a:buChar char="•"/>
            </a:pPr>
            <a:endParaRPr lang="en-US" sz="2000" dirty="0"/>
          </a:p>
          <a:p>
            <a:pPr lvl="0"/>
            <a:r>
              <a:rPr lang="en-CA" sz="2000" b="1" dirty="0"/>
              <a:t>Overland flood insurance: </a:t>
            </a:r>
            <a:endParaRPr lang="en-CA" sz="2000" b="1" dirty="0" smtClean="0"/>
          </a:p>
          <a:p>
            <a:pPr lvl="0"/>
            <a:endParaRPr lang="en-US" sz="2000" b="1" dirty="0"/>
          </a:p>
          <a:p>
            <a:pPr marL="285750" lvl="0" indent="-285750">
              <a:buFont typeface="Arial"/>
              <a:buChar char="•"/>
            </a:pPr>
            <a:r>
              <a:rPr lang="en-CA" sz="2000" dirty="0"/>
              <a:t>Small businesses and non-profit organizations previously deemed ineligible by DRP can contact the program to discuss </a:t>
            </a:r>
            <a:r>
              <a:rPr lang="en-CA" sz="2000" dirty="0" smtClean="0"/>
              <a:t>reassessment and eligibility.  </a:t>
            </a:r>
          </a:p>
          <a:p>
            <a:pPr marL="285750" lvl="0" indent="-285750">
              <a:buFont typeface="Arial"/>
              <a:buChar char="•"/>
            </a:pPr>
            <a:endParaRPr lang="en-US" sz="2000" dirty="0"/>
          </a:p>
          <a:p>
            <a:pPr marL="285750" lvl="0" indent="-285750">
              <a:buFont typeface="Arial"/>
              <a:buChar char="•"/>
            </a:pPr>
            <a:r>
              <a:rPr lang="en-CA" sz="2000" dirty="0"/>
              <a:t>Insurance deductibles are now DRP eligible for small businesses and non-profit organizations. </a:t>
            </a:r>
            <a:endParaRPr lang="en-US" sz="2000"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74908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1ACC2AD-C07F-4E68-B190-C087468637AE}">
  <ds:schemaRefs>
    <ds:schemaRef ds:uri="ESRI.ArcGIS.Mapping.OfficeIntegration.PowerPointInfo"/>
  </ds:schemaRefs>
</ds:datastoreItem>
</file>

<file path=customXml/itemProps2.xml><?xml version="1.0" encoding="utf-8"?>
<ds:datastoreItem xmlns:ds="http://schemas.openxmlformats.org/officeDocument/2006/customXml" ds:itemID="{84316E0A-4A5C-475B-8E7E-8C48287B5202}">
  <ds:schemaRefs>
    <ds:schemaRef ds:uri="ESRI.ArcGIS.Mapping.OfficeIntegration.PowerPointInfo"/>
  </ds:schemaRefs>
</ds:datastoreItem>
</file>

<file path=customXml/itemProps3.xml><?xml version="1.0" encoding="utf-8"?>
<ds:datastoreItem xmlns:ds="http://schemas.openxmlformats.org/officeDocument/2006/customXml" ds:itemID="{38FD7BA6-DF0A-4D5E-9753-A67A2D53E0FF}">
  <ds:schemaRefs>
    <ds:schemaRef ds:uri="ESRI.ArcGIS.Mapping.OfficeIntegration.PowerPointInfo"/>
  </ds:schemaRefs>
</ds:datastoreItem>
</file>

<file path=customXml/itemProps4.xml><?xml version="1.0" encoding="utf-8"?>
<ds:datastoreItem xmlns:ds="http://schemas.openxmlformats.org/officeDocument/2006/customXml" ds:itemID="{04AEEB48-455C-4DFA-841A-4799C3B41C58}">
  <ds:schemaRefs>
    <ds:schemaRef ds:uri="ESRI.ArcGIS.Mapping.OfficeIntegration.PowerPointInfo"/>
  </ds:schemaRefs>
</ds:datastoreItem>
</file>

<file path=customXml/itemProps5.xml><?xml version="1.0" encoding="utf-8"?>
<ds:datastoreItem xmlns:ds="http://schemas.openxmlformats.org/officeDocument/2006/customXml" ds:itemID="{6D5F743D-A32A-44F9-96A3-F2FAAB299027}">
  <ds:schemaRefs>
    <ds:schemaRef ds:uri="ESRI.ArcGIS.Mapping.OfficeIntegration.PowerPointInfo"/>
  </ds:schemaRefs>
</ds:datastoreItem>
</file>

<file path=customXml/itemProps6.xml><?xml version="1.0" encoding="utf-8"?>
<ds:datastoreItem xmlns:ds="http://schemas.openxmlformats.org/officeDocument/2006/customXml" ds:itemID="{F5720F87-C463-4FCA-9888-AFD112899942}">
  <ds:schemaRefs>
    <ds:schemaRef ds:uri="ESRI.ArcGIS.Mapping.OfficeIntegration.PowerPointInfo"/>
  </ds:schemaRefs>
</ds:datastoreItem>
</file>

<file path=customXml/itemProps7.xml><?xml version="1.0" encoding="utf-8"?>
<ds:datastoreItem xmlns:ds="http://schemas.openxmlformats.org/officeDocument/2006/customXml" ds:itemID="{B631D236-9828-4B1B-ACB6-2C935ADBF88C}">
  <ds:schemaRefs>
    <ds:schemaRef ds:uri="ESRI.ArcGIS.Mapping.OfficeIntegration.PowerPointInfo"/>
  </ds:schemaRefs>
</ds:datastoreItem>
</file>

<file path=customXml/itemProps8.xml><?xml version="1.0" encoding="utf-8"?>
<ds:datastoreItem xmlns:ds="http://schemas.openxmlformats.org/officeDocument/2006/customXml" ds:itemID="{CC192DB9-713B-4F11-90F2-DFCA427B1ADA}">
  <ds:schemaRefs>
    <ds:schemaRef ds:uri="ESRI.ArcGIS.Mapping.OfficeIntegration.PowerPointInfo"/>
  </ds:schemaRefs>
</ds:datastoreItem>
</file>

<file path=customXml/itemProps9.xml><?xml version="1.0" encoding="utf-8"?>
<ds:datastoreItem xmlns:ds="http://schemas.openxmlformats.org/officeDocument/2006/customXml" ds:itemID="{2956E69E-7176-4D42-AC09-0A9A9F6644D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0</TotalTime>
  <Words>861</Words>
  <Application>Microsoft Macintosh PowerPoint</Application>
  <PresentationFormat>On-screen Show (4:3)</PresentationFormat>
  <Paragraphs>137</Paragraphs>
  <Slides>15</Slides>
  <Notes>15</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Default Design</vt:lpstr>
      <vt:lpstr>Disaster Recovery Program  Update  Calgary  </vt:lpstr>
      <vt:lpstr>DRP Program Intent </vt:lpstr>
      <vt:lpstr>Current Status: 2013 Southern Alberta</vt:lpstr>
      <vt:lpstr>Current Status: 2013 Calgary</vt:lpstr>
      <vt:lpstr>Increased Support for Calgary and Area Residents</vt:lpstr>
      <vt:lpstr>Increased Support for Homeowners</vt:lpstr>
      <vt:lpstr>Repair and Rebuild </vt:lpstr>
      <vt:lpstr>Repair and Rebuild </vt:lpstr>
      <vt:lpstr>Increased Support for Small Businesses and Non-Profit Organizations</vt:lpstr>
      <vt:lpstr>More to be done…</vt:lpstr>
      <vt:lpstr>Establishing a Disaster Recovery Program in 2014 and Developing a Better Program for Future Events</vt:lpstr>
      <vt:lpstr>Key Principles and Goals: 2014 Administration  </vt:lpstr>
      <vt:lpstr>Disaster Recovery Program: Redesign Phases  </vt:lpstr>
      <vt:lpstr>Developing a Better Program For Future Events  </vt:lpstr>
      <vt:lpstr>Thank You!  </vt:lpstr>
    </vt:vector>
  </TitlesOfParts>
  <Manager/>
  <Company/>
  <LinksUpToDate>false</LinksUpToDate>
  <SharedDoc>false</SharedDoc>
  <HyperlinkBase>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description>
  <cp:lastModifiedBy/>
  <cp:revision>105</cp:revision>
  <cp:lastPrinted>2014-06-09T14:25:11Z</cp:lastPrinted>
  <dcterms:created xsi:type="dcterms:W3CDTF">2014-06-13T16:51:40Z</dcterms:created>
  <dcterms:modified xsi:type="dcterms:W3CDTF">2014-06-13T16:52:11Z</dcterms:modified>
  <cp:category> </cp:category>
</cp:coreProperties>
</file>